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9"/>
  </p:notesMasterIdLst>
  <p:handoutMasterIdLst>
    <p:handoutMasterId r:id="rId90"/>
  </p:handoutMasterIdLst>
  <p:sldIdLst>
    <p:sldId id="256" r:id="rId2"/>
    <p:sldId id="288" r:id="rId3"/>
    <p:sldId id="289" r:id="rId4"/>
    <p:sldId id="290" r:id="rId5"/>
    <p:sldId id="333" r:id="rId6"/>
    <p:sldId id="291" r:id="rId7"/>
    <p:sldId id="338" r:id="rId8"/>
    <p:sldId id="339" r:id="rId9"/>
    <p:sldId id="294" r:id="rId10"/>
    <p:sldId id="295" r:id="rId11"/>
    <p:sldId id="297" r:id="rId12"/>
    <p:sldId id="296" r:id="rId13"/>
    <p:sldId id="298" r:id="rId14"/>
    <p:sldId id="301" r:id="rId15"/>
    <p:sldId id="300" r:id="rId16"/>
    <p:sldId id="303" r:id="rId17"/>
    <p:sldId id="299" r:id="rId18"/>
    <p:sldId id="302" r:id="rId19"/>
    <p:sldId id="310" r:id="rId20"/>
    <p:sldId id="319" r:id="rId21"/>
    <p:sldId id="311" r:id="rId22"/>
    <p:sldId id="312" r:id="rId23"/>
    <p:sldId id="337" r:id="rId24"/>
    <p:sldId id="313" r:id="rId25"/>
    <p:sldId id="334" r:id="rId26"/>
    <p:sldId id="335" r:id="rId27"/>
    <p:sldId id="314" r:id="rId28"/>
    <p:sldId id="336" r:id="rId29"/>
    <p:sldId id="340" r:id="rId30"/>
    <p:sldId id="320" r:id="rId31"/>
    <p:sldId id="324" r:id="rId32"/>
    <p:sldId id="380" r:id="rId33"/>
    <p:sldId id="343" r:id="rId34"/>
    <p:sldId id="376" r:id="rId35"/>
    <p:sldId id="321" r:id="rId36"/>
    <p:sldId id="346" r:id="rId37"/>
    <p:sldId id="369" r:id="rId38"/>
    <p:sldId id="325" r:id="rId39"/>
    <p:sldId id="344" r:id="rId40"/>
    <p:sldId id="379" r:id="rId41"/>
    <p:sldId id="381" r:id="rId42"/>
    <p:sldId id="377" r:id="rId43"/>
    <p:sldId id="322" r:id="rId44"/>
    <p:sldId id="370" r:id="rId45"/>
    <p:sldId id="373" r:id="rId46"/>
    <p:sldId id="371" r:id="rId47"/>
    <p:sldId id="372" r:id="rId48"/>
    <p:sldId id="326" r:id="rId49"/>
    <p:sldId id="382" r:id="rId50"/>
    <p:sldId id="378" r:id="rId51"/>
    <p:sldId id="323" r:id="rId52"/>
    <p:sldId id="374" r:id="rId53"/>
    <p:sldId id="375" r:id="rId54"/>
    <p:sldId id="327" r:id="rId55"/>
    <p:sldId id="383" r:id="rId56"/>
    <p:sldId id="367" r:id="rId57"/>
    <p:sldId id="368" r:id="rId58"/>
    <p:sldId id="347" r:id="rId59"/>
    <p:sldId id="348" r:id="rId60"/>
    <p:sldId id="349" r:id="rId61"/>
    <p:sldId id="350" r:id="rId62"/>
    <p:sldId id="351" r:id="rId63"/>
    <p:sldId id="352" r:id="rId64"/>
    <p:sldId id="353" r:id="rId65"/>
    <p:sldId id="354" r:id="rId66"/>
    <p:sldId id="355" r:id="rId67"/>
    <p:sldId id="356" r:id="rId68"/>
    <p:sldId id="357" r:id="rId69"/>
    <p:sldId id="358" r:id="rId70"/>
    <p:sldId id="359" r:id="rId71"/>
    <p:sldId id="360" r:id="rId72"/>
    <p:sldId id="361" r:id="rId73"/>
    <p:sldId id="362" r:id="rId74"/>
    <p:sldId id="363" r:id="rId75"/>
    <p:sldId id="364" r:id="rId76"/>
    <p:sldId id="365" r:id="rId77"/>
    <p:sldId id="366" r:id="rId78"/>
    <p:sldId id="341" r:id="rId79"/>
    <p:sldId id="342" r:id="rId80"/>
    <p:sldId id="328" r:id="rId81"/>
    <p:sldId id="304" r:id="rId82"/>
    <p:sldId id="305" r:id="rId83"/>
    <p:sldId id="306" r:id="rId84"/>
    <p:sldId id="315" r:id="rId85"/>
    <p:sldId id="316" r:id="rId86"/>
    <p:sldId id="317" r:id="rId87"/>
    <p:sldId id="318" r:id="rId8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0" autoAdjust="0"/>
    <p:restoredTop sz="77971" autoAdjust="0"/>
  </p:normalViewPr>
  <p:slideViewPr>
    <p:cSldViewPr>
      <p:cViewPr varScale="1">
        <p:scale>
          <a:sx n="53" d="100"/>
          <a:sy n="53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808"/>
    </p:cViewPr>
  </p:sorterViewPr>
  <p:notesViewPr>
    <p:cSldViewPr>
      <p:cViewPr varScale="1">
        <p:scale>
          <a:sx n="38" d="100"/>
          <a:sy n="38" d="100"/>
        </p:scale>
        <p:origin x="-237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71D0-81C2-445D-A383-CA9C7ACCFD2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42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233-0214-493F-8BD9-9D648845E63E}" type="datetimeFigureOut">
              <a:rPr lang="es-AR" smtClean="0"/>
              <a:pPr/>
              <a:t>01/10/2019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F5E2-618A-4481-85BE-609F4BEEE02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72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2C50-FEEF-469A-9DA5-EA7D32705508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7AA-88A2-437B-8FE8-1D4D81CE8675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73B6-4D81-41E3-91A7-7896F5ACD748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7F34-E5A9-416A-97E2-4CB4269CB413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2B6A-BC7D-4903-A8B7-17018B70C250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581D-F803-4056-985D-4F9CCF8C47AF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BB73-BEF7-4D9B-8DB3-3DD893C02EC9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E925-E9FF-4AA2-9F54-C2EBB8D74666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9D31-C5DA-42EE-B370-19BD69A84659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7644-4D5A-4347-909A-C62BA132CD2F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935-819B-4B78-B03A-9FB5442EBD33}" type="datetime1">
              <a:rPr lang="es-AR" smtClean="0"/>
              <a:pPr/>
              <a:t>01/10/2019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47CA69-5868-440C-B02A-50481068E65D}" type="datetime1">
              <a:rPr lang="es-AR" smtClean="0"/>
              <a:pPr/>
              <a:t>01/10/2019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488832" cy="2593975"/>
          </a:xfrm>
        </p:spPr>
        <p:txBody>
          <a:bodyPr/>
          <a:lstStyle/>
          <a:p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Introducción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la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Programación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Orientada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</a:t>
            </a:r>
            <a:r>
              <a:rPr lang="en-US" sz="4400" b="1" dirty="0" err="1" smtClean="0">
                <a:solidFill>
                  <a:srgbClr val="002060"/>
                </a:solidFill>
                <a:latin typeface="Bookman Old Style" pitchFamily="18" charset="0"/>
              </a:rPr>
              <a:t>Objetos</a:t>
            </a:r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Bookman Old Style" pitchFamily="18" charset="0"/>
              </a:rPr>
              <a:t>Sonia Rueda </a:t>
            </a:r>
            <a: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Encapsulamiento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y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Abstracción</a:t>
            </a: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/>
            </a:r>
            <a:b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endParaRPr lang="es-AR" sz="44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6461760" cy="1066800"/>
          </a:xfr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  <a:buClrTx/>
            </a:pP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Departamento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de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Ciencias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Ingeniería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</a:t>
            </a:r>
          </a:p>
          <a:p>
            <a:pPr algn="ctr">
              <a:lnSpc>
                <a:spcPct val="70000"/>
              </a:lnSpc>
              <a:buClrTx/>
            </a:pP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de la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Computación</a:t>
            </a: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70000"/>
              </a:lnSpc>
              <a:buClrTx/>
            </a:pP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U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NIVERSIDAD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N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ACIONAL DEL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UR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 smtClean="0">
                <a:solidFill>
                  <a:srgbClr val="002060"/>
                </a:solidFill>
                <a:latin typeface="Bookman Old Style" pitchFamily="18" charset="0"/>
              </a:rPr>
              <a:t>2019</a:t>
            </a:r>
            <a:endParaRPr lang="en-US" altLang="es-AR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83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7669162" cy="538609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class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TempMinMaxEst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</a:t>
            </a:r>
            <a:r>
              <a:rPr lang="en-US" altLang="es-AR" sz="2000" b="1" dirty="0" err="1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Atributos</a:t>
            </a:r>
            <a:r>
              <a:rPr lang="en-US" altLang="es-AR" sz="2000" b="1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 </a:t>
            </a:r>
            <a:r>
              <a:rPr lang="en-US" altLang="es-AR" sz="2000" b="1" dirty="0" err="1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instancia</a:t>
            </a: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 [] max;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 [] min;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/*Constructor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 una estructura para  mantener las temperaturas mínimas y otra para las máximas, ambas con </a:t>
            </a:r>
            <a:r>
              <a:rPr lang="es-AR" altLang="es-AR" sz="2000" b="1" dirty="0" err="1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</a:t>
            </a:r>
            <a:r>
              <a:rPr lang="es-AR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000" b="1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elementos.*/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000" b="1" dirty="0">
              <a:solidFill>
                <a:srgbClr val="00B05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public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TempMinMaxEst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cant)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max= new float[cant];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min = new float[cant];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...		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380545" y="6086417"/>
            <a:ext cx="7914548" cy="771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AR" altLang="es-AR" sz="2800" dirty="0" smtClean="0">
                <a:solidFill>
                  <a:schemeClr val="tx1"/>
                </a:solidFill>
                <a:ea typeface="Arial Unicode MS" pitchFamily="34" charset="-128"/>
                <a:cs typeface="Arial" panose="020B0604020202020204" pitchFamily="34" charset="0"/>
              </a:rPr>
              <a:t>El valor inicial de cada componente del arreglo es 0.</a:t>
            </a:r>
            <a:endParaRPr lang="es-AR" altLang="es-AR" sz="2800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62317" y="797742"/>
            <a:ext cx="3937322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 Unicode MS" pitchFamily="34" charset="-128"/>
              </a:rPr>
              <a:t>TempMinMaxEst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62317" y="1345429"/>
            <a:ext cx="3937322" cy="7071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solidFill>
                  <a:srgbClr val="FF0000"/>
                </a:solidFill>
                <a:latin typeface="Arial Unicode MS" pitchFamily="34" charset="-128"/>
              </a:rPr>
              <a:t>real </a:t>
            </a:r>
            <a:r>
              <a:rPr lang="es-AR" altLang="es-AR" sz="2000" dirty="0" smtClean="0">
                <a:solidFill>
                  <a:srgbClr val="FF0000"/>
                </a:solidFill>
                <a:latin typeface="Arial Unicode MS" pitchFamily="34" charset="-128"/>
              </a:rPr>
              <a:t>[] </a:t>
            </a:r>
            <a:r>
              <a:rPr lang="es-AR" altLang="es-AR" sz="2000" dirty="0" err="1" smtClean="0">
                <a:solidFill>
                  <a:srgbClr val="FF0000"/>
                </a:solidFill>
                <a:latin typeface="Arial Unicode MS" pitchFamily="34" charset="-128"/>
              </a:rPr>
              <a:t>max</a:t>
            </a:r>
            <a:endParaRPr lang="es-AR" altLang="es-AR" sz="2000" dirty="0" smtClean="0">
              <a:solidFill>
                <a:srgbClr val="FF0000"/>
              </a:solidFill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solidFill>
                  <a:srgbClr val="FF0000"/>
                </a:solidFill>
                <a:latin typeface="Arial Unicode MS" pitchFamily="34" charset="-128"/>
              </a:rPr>
              <a:t>r</a:t>
            </a:r>
            <a:r>
              <a:rPr lang="es-AR" altLang="es-AR" sz="2000" dirty="0" smtClean="0">
                <a:solidFill>
                  <a:srgbClr val="FF0000"/>
                </a:solidFill>
                <a:latin typeface="Arial Unicode MS" pitchFamily="34" charset="-128"/>
              </a:rPr>
              <a:t>eal [] min</a:t>
            </a:r>
            <a:endParaRPr lang="es-AR" altLang="es-AR" sz="2000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62316" y="2052534"/>
            <a:ext cx="3937322" cy="8724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932040" y="2104758"/>
            <a:ext cx="379787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TempMinMaxEst</a:t>
            </a:r>
            <a:r>
              <a:rPr lang="es-AR" altLang="es-AR" sz="2000" dirty="0">
                <a:latin typeface="Arial Unicode MS" pitchFamily="34" charset="-128"/>
              </a:rPr>
              <a:t> (</a:t>
            </a:r>
            <a:r>
              <a:rPr lang="es-AR" altLang="es-AR" sz="2000" dirty="0" err="1">
                <a:latin typeface="Arial Unicode MS" pitchFamily="34" charset="-128"/>
              </a:rPr>
              <a:t>cant</a:t>
            </a:r>
            <a:r>
              <a:rPr lang="es-AR" altLang="es-AR" sz="2000" dirty="0">
                <a:latin typeface="Arial Unicode MS" pitchFamily="34" charset="-128"/>
              </a:rPr>
              <a:t> : entero</a:t>
            </a:r>
            <a:r>
              <a:rPr lang="es-AR" altLang="es-AR" sz="2000" dirty="0" smtClean="0">
                <a:latin typeface="Arial Unicode MS" pitchFamily="34" charset="-128"/>
              </a:rPr>
              <a:t>)</a:t>
            </a:r>
            <a:endParaRPr lang="es-AR" altLang="es-AR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907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7813178" cy="538609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class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TempMinMaxEst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{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</a:t>
            </a:r>
            <a:r>
              <a:rPr lang="en-US" altLang="es-AR" sz="2000" b="1" dirty="0" err="1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Atributo</a:t>
            </a: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 </a:t>
            </a:r>
            <a:r>
              <a:rPr lang="en-US" altLang="es-AR" sz="2000" b="1" dirty="0" err="1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instancia</a:t>
            </a: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 [] []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/*Constructor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 una estructura para  mantener las </a:t>
            </a:r>
            <a:r>
              <a:rPr lang="es-AR" altLang="es-AR" sz="2000" b="1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temperaturas de </a:t>
            </a:r>
            <a:r>
              <a:rPr lang="es-AR" altLang="es-AR" sz="2000" b="1" dirty="0" err="1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</a:t>
            </a:r>
            <a:r>
              <a:rPr lang="es-AR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días y las inicializa en 0.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La primera fila mantiene las temperaturas mínimas, la segunda fila mantiene las temperaturas máximas</a:t>
            </a:r>
            <a:r>
              <a:rPr lang="es-AR" altLang="es-AR" sz="2000" b="1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.*/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000" b="1" dirty="0">
              <a:solidFill>
                <a:srgbClr val="00B05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public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TempMinMaxEst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cant)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 new float[2][cant]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...		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380545" y="6086417"/>
            <a:ext cx="7914548" cy="771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AR" altLang="es-AR" sz="2800" dirty="0" smtClean="0">
                <a:solidFill>
                  <a:schemeClr val="tx1"/>
                </a:solidFill>
                <a:ea typeface="Arial Unicode MS" pitchFamily="34" charset="-128"/>
                <a:cs typeface="Arial" panose="020B0604020202020204" pitchFamily="34" charset="0"/>
              </a:rPr>
              <a:t>El valor inicial de cada componente del arreglo es 0.</a:t>
            </a:r>
            <a:endParaRPr lang="es-AR" altLang="es-AR" sz="2800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62317" y="797742"/>
            <a:ext cx="3937322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 Unicode MS" pitchFamily="34" charset="-128"/>
              </a:rPr>
              <a:t>TempMinMaxEst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62317" y="1345429"/>
            <a:ext cx="3937322" cy="322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solidFill>
                  <a:srgbClr val="FF0000"/>
                </a:solidFill>
                <a:latin typeface="Arial Unicode MS" pitchFamily="34" charset="-128"/>
              </a:rPr>
              <a:t>real [] [] </a:t>
            </a:r>
            <a:r>
              <a:rPr lang="es-AR" altLang="es-AR" sz="2000" dirty="0" err="1">
                <a:solidFill>
                  <a:srgbClr val="FF0000"/>
                </a:solidFill>
                <a:latin typeface="Arial Unicode MS" pitchFamily="34" charset="-128"/>
              </a:rPr>
              <a:t>minmax</a:t>
            </a:r>
            <a:endParaRPr lang="es-AR" altLang="es-AR" sz="2000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62316" y="1653525"/>
            <a:ext cx="3937322" cy="8724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932040" y="1705749"/>
            <a:ext cx="379787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TempMinMaxEst</a:t>
            </a:r>
            <a:r>
              <a:rPr lang="es-AR" altLang="es-AR" sz="2000" dirty="0">
                <a:latin typeface="Arial Unicode MS" pitchFamily="34" charset="-128"/>
              </a:rPr>
              <a:t> (</a:t>
            </a:r>
            <a:r>
              <a:rPr lang="es-AR" altLang="es-AR" sz="2000" dirty="0" err="1">
                <a:latin typeface="Arial Unicode MS" pitchFamily="34" charset="-128"/>
              </a:rPr>
              <a:t>cant</a:t>
            </a:r>
            <a:r>
              <a:rPr lang="es-AR" altLang="es-AR" sz="2000" dirty="0">
                <a:latin typeface="Arial Unicode MS" pitchFamily="34" charset="-128"/>
              </a:rPr>
              <a:t> : entero</a:t>
            </a:r>
            <a:r>
              <a:rPr lang="es-AR" altLang="es-AR" sz="2000" dirty="0" smtClean="0">
                <a:latin typeface="Arial Unicode MS" pitchFamily="34" charset="-128"/>
              </a:rPr>
              <a:t>)</a:t>
            </a:r>
            <a:endParaRPr lang="es-AR" altLang="es-AR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990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7741170" cy="569386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class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TempMinMaxEst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</a:t>
            </a:r>
            <a:r>
              <a:rPr lang="en-US" altLang="es-AR" sz="2000" b="1" dirty="0" err="1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Atributo</a:t>
            </a: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 </a:t>
            </a:r>
            <a:r>
              <a:rPr lang="en-US" altLang="es-AR" sz="2000" b="1" dirty="0" err="1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instancia</a:t>
            </a: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Registro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[]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/*Constructor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 una estructura para  mantener objetos con las temperaturas mínimas y máximas de un período de </a:t>
            </a:r>
            <a:r>
              <a:rPr lang="es-AR" altLang="es-AR" sz="2000" b="1" dirty="0" err="1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</a:t>
            </a:r>
            <a:r>
              <a:rPr lang="es-AR" altLang="es-AR" sz="2000" b="1" dirty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días. Las inicializa en 0</a:t>
            </a:r>
            <a:r>
              <a:rPr lang="es-AR" altLang="es-AR" sz="2000" b="1" dirty="0" smtClean="0">
                <a:solidFill>
                  <a:srgbClr val="00B05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000" b="1" dirty="0">
              <a:solidFill>
                <a:srgbClr val="00B05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public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TempMinMaxEst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cant){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new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Registro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[cant];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pt-BR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for (</a:t>
            </a:r>
            <a:r>
              <a:rPr lang="pt-BR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pt-BR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dia = 0;dia &lt; </a:t>
            </a:r>
            <a:r>
              <a:rPr lang="pt-BR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cant;dia</a:t>
            </a:r>
            <a:r>
              <a:rPr lang="pt-BR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pt-BR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pt-BR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[dia] = new Registro(0,0);</a:t>
            </a:r>
            <a:endParaRPr lang="en-US" altLang="es-AR" sz="2000" b="1" dirty="0">
              <a:solidFill>
                <a:srgbClr val="FF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}</a:t>
            </a:r>
            <a:endParaRPr lang="es-AR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...		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62317" y="797742"/>
            <a:ext cx="3937322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 Unicode MS" pitchFamily="34" charset="-128"/>
              </a:rPr>
              <a:t>TempMinMaxEst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62317" y="1345429"/>
            <a:ext cx="3937322" cy="322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smtClean="0">
                <a:solidFill>
                  <a:srgbClr val="FF0000"/>
                </a:solidFill>
                <a:latin typeface="Arial Unicode MS" pitchFamily="34" charset="-128"/>
              </a:rPr>
              <a:t>Registro </a:t>
            </a:r>
            <a:r>
              <a:rPr lang="es-AR" altLang="es-AR" sz="2000" dirty="0">
                <a:solidFill>
                  <a:srgbClr val="FF0000"/>
                </a:solidFill>
                <a:latin typeface="Arial Unicode MS" pitchFamily="34" charset="-128"/>
              </a:rPr>
              <a:t>[] </a:t>
            </a:r>
            <a:r>
              <a:rPr lang="es-AR" altLang="es-AR" sz="2000" dirty="0" err="1">
                <a:solidFill>
                  <a:srgbClr val="FF0000"/>
                </a:solidFill>
                <a:latin typeface="Arial Unicode MS" pitchFamily="34" charset="-128"/>
              </a:rPr>
              <a:t>minmax</a:t>
            </a:r>
            <a:endParaRPr lang="es-AR" altLang="es-AR" sz="2000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62316" y="1653525"/>
            <a:ext cx="3937322" cy="8724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932040" y="1705749"/>
            <a:ext cx="379787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TempMinMaxEst</a:t>
            </a:r>
            <a:r>
              <a:rPr lang="es-AR" altLang="es-AR" sz="2000" dirty="0">
                <a:latin typeface="Arial Unicode MS" pitchFamily="34" charset="-128"/>
              </a:rPr>
              <a:t> (</a:t>
            </a:r>
            <a:r>
              <a:rPr lang="es-AR" altLang="es-AR" sz="2000" dirty="0" err="1">
                <a:latin typeface="Arial Unicode MS" pitchFamily="34" charset="-128"/>
              </a:rPr>
              <a:t>cant</a:t>
            </a:r>
            <a:r>
              <a:rPr lang="es-AR" altLang="es-AR" sz="2000" dirty="0">
                <a:latin typeface="Arial Unicode MS" pitchFamily="34" charset="-128"/>
              </a:rPr>
              <a:t> : entero</a:t>
            </a:r>
            <a:r>
              <a:rPr lang="es-AR" altLang="es-AR" sz="2000" dirty="0" smtClean="0">
                <a:latin typeface="Arial Unicode MS" pitchFamily="34" charset="-128"/>
              </a:rPr>
              <a:t>)</a:t>
            </a:r>
            <a:endParaRPr lang="es-AR" altLang="es-AR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353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274638" y="1096963"/>
            <a:ext cx="45720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 Unicode MS" pitchFamily="34" charset="-128"/>
              </a:rPr>
              <a:t>TempMinMaxEst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274638" y="1644650"/>
            <a:ext cx="4572000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solidFill>
                  <a:srgbClr val="FF0000"/>
                </a:solidFill>
                <a:latin typeface="Arial Unicode MS" pitchFamily="34" charset="-128"/>
              </a:rPr>
              <a:t>real [] min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solidFill>
                  <a:srgbClr val="FF0000"/>
                </a:solidFill>
                <a:latin typeface="Arial Unicode MS" pitchFamily="34" charset="-128"/>
              </a:rPr>
              <a:t>real [] max</a:t>
            </a: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274638" y="2514600"/>
            <a:ext cx="45720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365125" y="2514600"/>
            <a:ext cx="441007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TempMinMaxEst</a:t>
            </a:r>
            <a:r>
              <a:rPr lang="es-AR" altLang="es-AR" sz="2000" dirty="0">
                <a:latin typeface="Arial Unicode MS" pitchFamily="34" charset="-128"/>
              </a:rPr>
              <a:t> (</a:t>
            </a:r>
            <a:r>
              <a:rPr lang="es-AR" altLang="es-AR" sz="2000" dirty="0" err="1">
                <a:latin typeface="Arial Unicode MS" pitchFamily="34" charset="-128"/>
              </a:rPr>
              <a:t>cant</a:t>
            </a:r>
            <a:r>
              <a:rPr lang="es-AR" altLang="es-AR" sz="2000" dirty="0">
                <a:latin typeface="Arial Unicode MS" pitchFamily="34" charset="-128"/>
              </a:rPr>
              <a:t> : entero)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>
                <a:latin typeface="Arial Unicode MS" pitchFamily="34" charset="-128"/>
              </a:rPr>
              <a:t>establecerTempMin</a:t>
            </a:r>
            <a:r>
              <a:rPr lang="en-US" altLang="es-AR" sz="2000" dirty="0">
                <a:latin typeface="Arial Unicode MS" pitchFamily="34" charset="-128"/>
              </a:rPr>
              <a:t> (</a:t>
            </a:r>
            <a:r>
              <a:rPr lang="en-US" altLang="es-AR" sz="2000" dirty="0" err="1">
                <a:latin typeface="Arial Unicode MS" pitchFamily="34" charset="-128"/>
              </a:rPr>
              <a:t>d:entero,t:real</a:t>
            </a:r>
            <a:r>
              <a:rPr lang="en-US" altLang="es-AR" sz="2000" dirty="0">
                <a:latin typeface="Arial Unicode MS" pitchFamily="34" charset="-128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>
                <a:latin typeface="Arial Unicode MS" pitchFamily="34" charset="-128"/>
              </a:rPr>
              <a:t>establecerTempMax</a:t>
            </a:r>
            <a:r>
              <a:rPr lang="en-US" altLang="es-AR" sz="2000" dirty="0">
                <a:latin typeface="Arial Unicode MS" pitchFamily="34" charset="-128"/>
              </a:rPr>
              <a:t> (</a:t>
            </a:r>
            <a:r>
              <a:rPr lang="en-US" altLang="es-AR" sz="2000" dirty="0" err="1">
                <a:latin typeface="Arial Unicode MS" pitchFamily="34" charset="-128"/>
              </a:rPr>
              <a:t>d:entero,t:real</a:t>
            </a:r>
            <a:r>
              <a:rPr lang="en-US" altLang="es-AR" sz="2000" dirty="0">
                <a:latin typeface="Arial Unicode MS" pitchFamily="34" charset="-128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>
                <a:latin typeface="Arial Unicode MS" pitchFamily="34" charset="-128"/>
              </a:rPr>
              <a:t>&lt;&lt;</a:t>
            </a:r>
            <a:r>
              <a:rPr lang="en-US" altLang="es-AR" sz="2000" dirty="0" err="1">
                <a:latin typeface="Arial Unicode MS" pitchFamily="34" charset="-128"/>
              </a:rPr>
              <a:t>consultas</a:t>
            </a:r>
            <a:r>
              <a:rPr lang="en-US" altLang="es-AR" sz="2000" dirty="0">
                <a:latin typeface="Arial Unicode MS" pitchFamily="34" charset="-128"/>
              </a:rPr>
              <a:t>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obtenerTempMin</a:t>
            </a:r>
            <a:r>
              <a:rPr lang="es-AR" altLang="es-AR" sz="2000" dirty="0">
                <a:latin typeface="Arial Unicode MS" pitchFamily="34" charset="-128"/>
              </a:rPr>
              <a:t>(d : entero):real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obtenerTempMax</a:t>
            </a:r>
            <a:r>
              <a:rPr lang="es-AR" altLang="es-AR" sz="2000" dirty="0">
                <a:latin typeface="Arial Unicode MS" pitchFamily="34" charset="-128"/>
              </a:rPr>
              <a:t>(d : entero):real </a:t>
            </a:r>
            <a:endParaRPr lang="es-AR" altLang="es-AR" sz="2000" dirty="0" smtClean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cantDias</a:t>
            </a:r>
            <a:r>
              <a:rPr lang="es-AR" altLang="es-AR" sz="2000" dirty="0">
                <a:latin typeface="Arial Unicode MS" pitchFamily="34" charset="-128"/>
              </a:rPr>
              <a:t> () 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000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000" dirty="0">
              <a:latin typeface="Arial Unicode MS" pitchFamily="34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178785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503238" y="914400"/>
            <a:ext cx="7741170" cy="594008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[] max;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[] min;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…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Comandos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Consultas</a:t>
            </a: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triviales</a:t>
            </a:r>
            <a:endParaRPr lang="en-US" altLang="es-AR" sz="2000" b="1" dirty="0">
              <a:solidFill>
                <a:srgbClr val="0099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 </a:t>
            </a:r>
            <a:r>
              <a:rPr lang="es-AR" altLang="es-AR" sz="20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Requieren </a:t>
            </a:r>
            <a:r>
              <a:rPr lang="es-AR" altLang="es-AR" sz="2000" b="1" dirty="0" err="1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max</a:t>
            </a:r>
            <a:r>
              <a:rPr lang="es-AR" altLang="es-AR" sz="20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&gt;= min, 1&lt;= d &lt;= </a:t>
            </a:r>
            <a:r>
              <a:rPr lang="es-AR" altLang="es-AR" sz="2000" b="1" dirty="0" err="1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s-AR" altLang="es-AR" sz="20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endParaRPr lang="es-AR" altLang="es-AR" sz="2000" b="1" dirty="0" smtClean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establecerTempMin</a:t>
            </a:r>
            <a:r>
              <a:rPr lang="es-AR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d,float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min[d-1] 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 m</a:t>
            </a:r>
            <a:r>
              <a:rPr lang="es-AR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s-AR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endParaRPr lang="es-AR" altLang="es-AR" sz="2000" b="1" dirty="0" smtClean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establecerTempMax</a:t>
            </a:r>
            <a:r>
              <a:rPr lang="es-AR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d,float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max</a:t>
            </a:r>
            <a:r>
              <a:rPr lang="es-AR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[d-1] 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 m</a:t>
            </a:r>
            <a:r>
              <a:rPr lang="es-AR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obtenerTempMin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return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min[d-1];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obtenerTempMax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return</a:t>
            </a:r>
            <a:r>
              <a:rPr lang="es-AR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max</a:t>
            </a:r>
            <a:r>
              <a:rPr lang="es-AR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[d-1];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326770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274638" y="1096963"/>
            <a:ext cx="45720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 Unicode MS" pitchFamily="34" charset="-128"/>
              </a:rPr>
              <a:t>TempMinMaxEst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274638" y="1644650"/>
            <a:ext cx="4572000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solidFill>
                  <a:srgbClr val="FF0000"/>
                </a:solidFill>
                <a:latin typeface="Arial Unicode MS" pitchFamily="34" charset="-128"/>
              </a:rPr>
              <a:t>real [] [] minmax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274638" y="2514600"/>
            <a:ext cx="45720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365125" y="2514600"/>
            <a:ext cx="441007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TempMinMaxEst</a:t>
            </a:r>
            <a:r>
              <a:rPr lang="es-AR" altLang="es-AR" sz="2000" dirty="0">
                <a:latin typeface="Arial Unicode MS" pitchFamily="34" charset="-128"/>
              </a:rPr>
              <a:t> (</a:t>
            </a:r>
            <a:r>
              <a:rPr lang="es-AR" altLang="es-AR" sz="2000" dirty="0" err="1">
                <a:latin typeface="Arial Unicode MS" pitchFamily="34" charset="-128"/>
              </a:rPr>
              <a:t>cant</a:t>
            </a:r>
            <a:r>
              <a:rPr lang="es-AR" altLang="es-AR" sz="2000" dirty="0">
                <a:latin typeface="Arial Unicode MS" pitchFamily="34" charset="-128"/>
              </a:rPr>
              <a:t> : entero)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>
                <a:latin typeface="Arial Unicode MS" pitchFamily="34" charset="-128"/>
              </a:rPr>
              <a:t>establecerTempMin</a:t>
            </a:r>
            <a:r>
              <a:rPr lang="en-US" altLang="es-AR" sz="2000" dirty="0">
                <a:latin typeface="Arial Unicode MS" pitchFamily="34" charset="-128"/>
              </a:rPr>
              <a:t> (</a:t>
            </a:r>
            <a:r>
              <a:rPr lang="en-US" altLang="es-AR" sz="2000" dirty="0" err="1">
                <a:latin typeface="Arial Unicode MS" pitchFamily="34" charset="-128"/>
              </a:rPr>
              <a:t>d:entero,t:real</a:t>
            </a:r>
            <a:r>
              <a:rPr lang="en-US" altLang="es-AR" sz="2000" dirty="0">
                <a:latin typeface="Arial Unicode MS" pitchFamily="34" charset="-128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>
                <a:latin typeface="Arial Unicode MS" pitchFamily="34" charset="-128"/>
              </a:rPr>
              <a:t>establecerTempMax</a:t>
            </a:r>
            <a:r>
              <a:rPr lang="en-US" altLang="es-AR" sz="2000" dirty="0">
                <a:latin typeface="Arial Unicode MS" pitchFamily="34" charset="-128"/>
              </a:rPr>
              <a:t> (</a:t>
            </a:r>
            <a:r>
              <a:rPr lang="en-US" altLang="es-AR" sz="2000" dirty="0" err="1">
                <a:latin typeface="Arial Unicode MS" pitchFamily="34" charset="-128"/>
              </a:rPr>
              <a:t>d:entero,t:real</a:t>
            </a:r>
            <a:r>
              <a:rPr lang="en-US" altLang="es-AR" sz="2000" dirty="0">
                <a:latin typeface="Arial Unicode MS" pitchFamily="34" charset="-128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>
                <a:latin typeface="Arial Unicode MS" pitchFamily="34" charset="-128"/>
              </a:rPr>
              <a:t>&lt;&lt;</a:t>
            </a:r>
            <a:r>
              <a:rPr lang="en-US" altLang="es-AR" sz="2000" dirty="0" err="1">
                <a:latin typeface="Arial Unicode MS" pitchFamily="34" charset="-128"/>
              </a:rPr>
              <a:t>consultas</a:t>
            </a:r>
            <a:r>
              <a:rPr lang="en-US" altLang="es-AR" sz="2000" dirty="0">
                <a:latin typeface="Arial Unicode MS" pitchFamily="34" charset="-128"/>
              </a:rPr>
              <a:t>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obtenerTempMin</a:t>
            </a:r>
            <a:r>
              <a:rPr lang="es-AR" altLang="es-AR" sz="2000" dirty="0">
                <a:latin typeface="Arial Unicode MS" pitchFamily="34" charset="-128"/>
              </a:rPr>
              <a:t>(d : entero):real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obtenerTempMax</a:t>
            </a:r>
            <a:r>
              <a:rPr lang="es-AR" altLang="es-AR" sz="2000" dirty="0">
                <a:latin typeface="Arial Unicode MS" pitchFamily="34" charset="-128"/>
              </a:rPr>
              <a:t>(d : entero):real </a:t>
            </a:r>
            <a:endParaRPr lang="es-AR" altLang="es-AR" sz="2000" dirty="0" smtClean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cantDias</a:t>
            </a:r>
            <a:r>
              <a:rPr lang="es-AR" altLang="es-AR" sz="2000" dirty="0">
                <a:latin typeface="Arial Unicode MS" pitchFamily="34" charset="-128"/>
              </a:rPr>
              <a:t> () 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000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000" dirty="0">
              <a:latin typeface="Arial Unicode MS" pitchFamily="34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14628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503238" y="960438"/>
            <a:ext cx="7669162" cy="584775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[] [] </a:t>
            </a:r>
            <a:r>
              <a:rPr lang="en-US" altLang="es-AR" sz="22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2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Comandos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Consultas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triviales</a:t>
            </a:r>
            <a:endParaRPr lang="en-US" altLang="es-AR" sz="2200" b="1" dirty="0">
              <a:solidFill>
                <a:srgbClr val="0099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 </a:t>
            </a:r>
            <a:r>
              <a:rPr lang="es-AR" altLang="es-AR" sz="22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Requiere </a:t>
            </a:r>
            <a:r>
              <a:rPr lang="es-AR" altLang="es-AR" sz="2200" b="1" dirty="0" err="1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max</a:t>
            </a:r>
            <a:r>
              <a:rPr lang="es-AR" altLang="es-AR" sz="22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&gt;= min, 1&lt;= d &lt;= </a:t>
            </a:r>
            <a:r>
              <a:rPr lang="es-AR" altLang="es-AR" sz="2200" b="1" dirty="0" err="1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s-AR" altLang="es-AR" sz="22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endParaRPr lang="es-AR" altLang="es-AR" sz="2200" b="1" dirty="0" smtClean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s-AR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establecerTempMin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d,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[0</a:t>
            </a:r>
            <a:r>
              <a:rPr lang="es-AR" altLang="es-AR" sz="2200" b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][</a:t>
            </a:r>
            <a:r>
              <a:rPr lang="es-AR" altLang="es-AR" sz="2200" b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d-1] 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 m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s-AR" altLang="es-AR" sz="22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endParaRPr lang="es-AR" altLang="es-AR" sz="2200" b="1" dirty="0" smtClean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establecerTempMax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d,float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[1</a:t>
            </a:r>
            <a:r>
              <a:rPr lang="es-AR" altLang="es-AR" sz="2200" b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][</a:t>
            </a:r>
            <a:r>
              <a:rPr lang="es-AR" altLang="es-AR" sz="2200" b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d-1] 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 m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obtenerTempMin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return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[0</a:t>
            </a:r>
            <a:r>
              <a:rPr lang="es-AR" altLang="es-AR" sz="2200" b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][</a:t>
            </a:r>
            <a:r>
              <a:rPr lang="es-AR" altLang="es-AR" sz="2200" b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d-1];  </a:t>
            </a:r>
            <a:endParaRPr lang="es-AR" altLang="es-AR" sz="2200" b="1" dirty="0" smtClean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obtenerTempMax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return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[1</a:t>
            </a:r>
            <a:r>
              <a:rPr lang="es-AR" altLang="es-AR" sz="2200" b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][</a:t>
            </a:r>
            <a:r>
              <a:rPr lang="es-AR" altLang="es-AR" sz="2200" b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d-1]; </a:t>
            </a:r>
            <a:endParaRPr lang="es-AR" altLang="es-AR" sz="2200" b="1" dirty="0" smtClean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r>
              <a:rPr lang="es-ES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endParaRPr lang="es-ES" altLang="es-AR" sz="22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414873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274638" y="1096963"/>
            <a:ext cx="45720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 Unicode MS" pitchFamily="34" charset="-128"/>
              </a:rPr>
              <a:t>TempMinMaxEst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274638" y="1644650"/>
            <a:ext cx="4572000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solidFill>
                  <a:srgbClr val="FF0000"/>
                </a:solidFill>
                <a:latin typeface="Arial Unicode MS" pitchFamily="34" charset="-128"/>
              </a:rPr>
              <a:t>Registro [] minmax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274638" y="2514600"/>
            <a:ext cx="45720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365125" y="2514600"/>
            <a:ext cx="441007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TempMinMaxEst</a:t>
            </a:r>
            <a:r>
              <a:rPr lang="es-AR" altLang="es-AR" sz="2000" dirty="0">
                <a:latin typeface="Arial Unicode MS" pitchFamily="34" charset="-128"/>
              </a:rPr>
              <a:t> (</a:t>
            </a:r>
            <a:r>
              <a:rPr lang="es-AR" altLang="es-AR" sz="2000" dirty="0" err="1">
                <a:latin typeface="Arial Unicode MS" pitchFamily="34" charset="-128"/>
              </a:rPr>
              <a:t>cant</a:t>
            </a:r>
            <a:r>
              <a:rPr lang="es-AR" altLang="es-AR" sz="2000" dirty="0">
                <a:latin typeface="Arial Unicode MS" pitchFamily="34" charset="-128"/>
              </a:rPr>
              <a:t> : entero)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>
                <a:latin typeface="Arial Unicode MS" pitchFamily="34" charset="-128"/>
              </a:rPr>
              <a:t>establecerTempMin</a:t>
            </a:r>
            <a:r>
              <a:rPr lang="en-US" altLang="es-AR" sz="2000" dirty="0">
                <a:latin typeface="Arial Unicode MS" pitchFamily="34" charset="-128"/>
              </a:rPr>
              <a:t> (</a:t>
            </a:r>
            <a:r>
              <a:rPr lang="en-US" altLang="es-AR" sz="2000" dirty="0" err="1">
                <a:latin typeface="Arial Unicode MS" pitchFamily="34" charset="-128"/>
              </a:rPr>
              <a:t>d:entero,t:real</a:t>
            </a:r>
            <a:r>
              <a:rPr lang="en-US" altLang="es-AR" sz="2000" dirty="0">
                <a:latin typeface="Arial Unicode MS" pitchFamily="34" charset="-128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>
                <a:latin typeface="Arial Unicode MS" pitchFamily="34" charset="-128"/>
              </a:rPr>
              <a:t>establecerTempMax</a:t>
            </a:r>
            <a:r>
              <a:rPr lang="en-US" altLang="es-AR" sz="2000" dirty="0">
                <a:latin typeface="Arial Unicode MS" pitchFamily="34" charset="-128"/>
              </a:rPr>
              <a:t> (</a:t>
            </a:r>
            <a:r>
              <a:rPr lang="en-US" altLang="es-AR" sz="2000" dirty="0" err="1">
                <a:latin typeface="Arial Unicode MS" pitchFamily="34" charset="-128"/>
              </a:rPr>
              <a:t>d:entero,t:real</a:t>
            </a:r>
            <a:r>
              <a:rPr lang="en-US" altLang="es-AR" sz="2000" dirty="0">
                <a:latin typeface="Arial Unicode MS" pitchFamily="34" charset="-128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>
                <a:latin typeface="Arial Unicode MS" pitchFamily="34" charset="-128"/>
              </a:rPr>
              <a:t>&lt;&lt;</a:t>
            </a:r>
            <a:r>
              <a:rPr lang="en-US" altLang="es-AR" sz="2000" dirty="0" err="1">
                <a:latin typeface="Arial Unicode MS" pitchFamily="34" charset="-128"/>
              </a:rPr>
              <a:t>consultas</a:t>
            </a:r>
            <a:r>
              <a:rPr lang="en-US" altLang="es-AR" sz="2000" dirty="0">
                <a:latin typeface="Arial Unicode MS" pitchFamily="34" charset="-128"/>
              </a:rPr>
              <a:t>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obtenerTempMin</a:t>
            </a:r>
            <a:r>
              <a:rPr lang="es-AR" altLang="es-AR" sz="2000" dirty="0">
                <a:latin typeface="Arial Unicode MS" pitchFamily="34" charset="-128"/>
              </a:rPr>
              <a:t>(d : entero):real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obtenerTempMax</a:t>
            </a:r>
            <a:r>
              <a:rPr lang="es-AR" altLang="es-AR" sz="2000" dirty="0">
                <a:latin typeface="Arial Unicode MS" pitchFamily="34" charset="-128"/>
              </a:rPr>
              <a:t>(d : entero):real </a:t>
            </a:r>
            <a:endParaRPr lang="es-AR" altLang="es-AR" sz="2000" dirty="0" smtClean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cantDias</a:t>
            </a:r>
            <a:r>
              <a:rPr lang="es-AR" altLang="es-AR" sz="2000" dirty="0">
                <a:latin typeface="Arial Unicode MS" pitchFamily="34" charset="-128"/>
              </a:rPr>
              <a:t> () : entero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000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000" dirty="0">
              <a:latin typeface="Arial Unicode MS" pitchFamily="34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5024438" y="1096963"/>
            <a:ext cx="3983037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 Unicode MS" pitchFamily="34" charset="-128"/>
              </a:rPr>
              <a:t>Registro</a:t>
            </a:r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5024438" y="1644650"/>
            <a:ext cx="3983037" cy="869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solidFill>
                  <a:srgbClr val="FF0000"/>
                </a:solidFill>
                <a:latin typeface="Arial Unicode MS" pitchFamily="34" charset="-128"/>
              </a:rPr>
              <a:t>min:real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solidFill>
                  <a:srgbClr val="FF0000"/>
                </a:solidFill>
                <a:latin typeface="Arial Unicode MS" pitchFamily="34" charset="-128"/>
              </a:rPr>
              <a:t>max:real</a:t>
            </a: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5024438" y="2514600"/>
            <a:ext cx="3983037" cy="342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5114925" y="2635026"/>
            <a:ext cx="3841750" cy="34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Registro (</a:t>
            </a:r>
            <a:r>
              <a:rPr lang="es-AR" altLang="es-AR" sz="2000" dirty="0" err="1">
                <a:latin typeface="Arial Unicode MS" pitchFamily="34" charset="-128"/>
              </a:rPr>
              <a:t>mi,ma:real</a:t>
            </a:r>
            <a:r>
              <a:rPr lang="es-AR" altLang="es-AR" sz="2000" dirty="0">
                <a:latin typeface="Arial Unicode MS" pitchFamily="34" charset="-128"/>
              </a:rPr>
              <a:t>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>
                <a:latin typeface="Arial Unicode MS" pitchFamily="34" charset="-128"/>
              </a:rPr>
              <a:t>establecerMin</a:t>
            </a:r>
            <a:r>
              <a:rPr lang="en-US" altLang="es-AR" sz="2000" dirty="0">
                <a:latin typeface="Arial Unicode MS" pitchFamily="34" charset="-128"/>
              </a:rPr>
              <a:t> (</a:t>
            </a:r>
            <a:r>
              <a:rPr lang="en-US" altLang="es-AR" sz="2000" dirty="0" err="1">
                <a:latin typeface="Arial Unicode MS" pitchFamily="34" charset="-128"/>
              </a:rPr>
              <a:t>m:real</a:t>
            </a:r>
            <a:r>
              <a:rPr lang="en-US" altLang="es-AR" sz="2000" dirty="0">
                <a:latin typeface="Arial Unicode MS" pitchFamily="34" charset="-128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>
                <a:latin typeface="Arial Unicode MS" pitchFamily="34" charset="-128"/>
              </a:rPr>
              <a:t>establecerMax</a:t>
            </a:r>
            <a:r>
              <a:rPr lang="en-US" altLang="es-AR" sz="2000" dirty="0">
                <a:latin typeface="Arial Unicode MS" pitchFamily="34" charset="-128"/>
              </a:rPr>
              <a:t>(</a:t>
            </a:r>
            <a:r>
              <a:rPr lang="en-US" altLang="es-AR" sz="2000" dirty="0" err="1">
                <a:latin typeface="Arial Unicode MS" pitchFamily="34" charset="-128"/>
              </a:rPr>
              <a:t>m:real</a:t>
            </a:r>
            <a:r>
              <a:rPr lang="en-US" altLang="es-AR" sz="2000" dirty="0">
                <a:latin typeface="Arial Unicode MS" pitchFamily="34" charset="-128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>
                <a:latin typeface="Arial Unicode MS" pitchFamily="34" charset="-128"/>
              </a:rPr>
              <a:t>&lt;&lt;</a:t>
            </a:r>
            <a:r>
              <a:rPr lang="en-US" altLang="es-AR" sz="2000" dirty="0" err="1">
                <a:latin typeface="Arial Unicode MS" pitchFamily="34" charset="-128"/>
              </a:rPr>
              <a:t>consultas</a:t>
            </a:r>
            <a:r>
              <a:rPr lang="en-US" altLang="es-AR" sz="2000" dirty="0">
                <a:latin typeface="Arial Unicode MS" pitchFamily="34" charset="-128"/>
              </a:rPr>
              <a:t>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>
                <a:latin typeface="Arial Unicode MS" pitchFamily="34" charset="-128"/>
              </a:rPr>
              <a:t>obtenerMin</a:t>
            </a:r>
            <a:r>
              <a:rPr lang="en-US" altLang="es-AR" sz="2000" dirty="0">
                <a:latin typeface="Arial Unicode MS" pitchFamily="34" charset="-128"/>
              </a:rPr>
              <a:t>():real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>
                <a:latin typeface="Arial Unicode MS" pitchFamily="34" charset="-128"/>
              </a:rPr>
              <a:t>obtenerMax</a:t>
            </a:r>
            <a:r>
              <a:rPr lang="en-US" altLang="es-AR" sz="2000" dirty="0">
                <a:latin typeface="Arial Unicode MS" pitchFamily="34" charset="-128"/>
              </a:rPr>
              <a:t>():real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 smtClean="0">
                <a:latin typeface="Arial Unicode MS" pitchFamily="34" charset="-128"/>
              </a:rPr>
              <a:t>promedioDia</a:t>
            </a:r>
            <a:r>
              <a:rPr lang="en-US" altLang="es-AR" sz="2000" dirty="0" smtClean="0">
                <a:latin typeface="Arial Unicode MS" pitchFamily="34" charset="-128"/>
              </a:rPr>
              <a:t>():real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 smtClean="0">
                <a:latin typeface="Arial Unicode MS" pitchFamily="34" charset="-128"/>
              </a:rPr>
              <a:t>amplitudDia</a:t>
            </a:r>
            <a:r>
              <a:rPr lang="en-US" altLang="es-AR" sz="2000" dirty="0" smtClean="0">
                <a:latin typeface="Arial Unicode MS" pitchFamily="34" charset="-128"/>
              </a:rPr>
              <a:t>():real</a:t>
            </a:r>
            <a:endParaRPr lang="en-US" altLang="es-AR" sz="2000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02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503238" y="914400"/>
            <a:ext cx="7597154" cy="584775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</a:t>
            </a:r>
            <a:r>
              <a:rPr lang="en-US" altLang="es-AR" sz="22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Registro</a:t>
            </a:r>
            <a:r>
              <a:rPr lang="en-US" altLang="es-AR" sz="22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[] </a:t>
            </a:r>
            <a:r>
              <a:rPr lang="en-US" altLang="es-AR" sz="22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2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 smtClean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Comandos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Consultas</a:t>
            </a: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triviales</a:t>
            </a:r>
            <a:endParaRPr lang="en-US" altLang="es-AR" sz="2200" b="1" dirty="0">
              <a:solidFill>
                <a:srgbClr val="0099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 </a:t>
            </a:r>
            <a:r>
              <a:rPr lang="es-AR" altLang="es-AR" sz="22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Requiere </a:t>
            </a:r>
            <a:r>
              <a:rPr lang="es-AR" altLang="es-AR" sz="2200" b="1" dirty="0" err="1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max</a:t>
            </a:r>
            <a:r>
              <a:rPr lang="es-AR" altLang="es-AR" sz="22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&gt;= min, 1&lt;= d &lt;= </a:t>
            </a:r>
            <a:r>
              <a:rPr lang="es-AR" altLang="es-AR" sz="2200" b="1" dirty="0" err="1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s-AR" altLang="es-AR" sz="22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endParaRPr lang="es-AR" altLang="es-AR" sz="2200" b="1" dirty="0" smtClean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establecerTempMin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d,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200" b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minmax[d-1].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establecerMin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(m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s-AR" altLang="es-AR" sz="22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endParaRPr lang="es-AR" altLang="es-AR" sz="2200" b="1" dirty="0" smtClean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establecerTempMax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d,float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200" b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minmax[d-1].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establecerMax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(m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obtenerTempMin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200" b="1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return</a:t>
            </a:r>
            <a:r>
              <a:rPr lang="es-AR" altLang="es-AR" sz="2200" b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minmax[d-1].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obtenerMin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obtenerTempMax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200" b="1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return</a:t>
            </a:r>
            <a:r>
              <a:rPr lang="es-AR" altLang="es-AR" sz="2200" b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minmax[d-1].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obtenerMax</a:t>
            </a: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r>
              <a:rPr lang="es-ES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endParaRPr lang="es-ES" altLang="es-AR" sz="22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183385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503238" y="2922495"/>
            <a:ext cx="7518225" cy="1784350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[] [] </a:t>
            </a:r>
            <a:r>
              <a:rPr lang="en-US" altLang="es-AR" sz="22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2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return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[0].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length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1" y="4797152"/>
            <a:ext cx="7499175" cy="1785938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</a:t>
            </a:r>
            <a:r>
              <a:rPr lang="en-US" altLang="es-AR" sz="22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Registro</a:t>
            </a:r>
            <a:r>
              <a:rPr lang="en-US" altLang="es-AR" sz="22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[] </a:t>
            </a:r>
            <a:r>
              <a:rPr lang="en-US" altLang="es-AR" sz="22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2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</a:t>
            </a:r>
            <a:r>
              <a:rPr lang="es-AR" altLang="es-AR" sz="22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AR" altLang="es-AR" sz="22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s-AR" altLang="es-AR" sz="22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2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return</a:t>
            </a:r>
            <a:r>
              <a:rPr lang="es-AR" altLang="es-AR" sz="22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minmax.length</a:t>
            </a:r>
            <a:r>
              <a:rPr lang="es-AR" altLang="es-AR" sz="22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457201" y="1047750"/>
            <a:ext cx="7564262" cy="1785104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[] min;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[] max;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return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s-AR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min.length</a:t>
            </a:r>
            <a:r>
              <a:rPr lang="es-AR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s-ES" altLang="es-AR" sz="22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1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288" y="44450"/>
            <a:ext cx="7543800" cy="6921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 smtClean="0"/>
              <a:t>Encapsulamiento</a:t>
            </a:r>
            <a:endParaRPr lang="es-AR" sz="3600" b="1" dirty="0"/>
          </a:p>
        </p:txBody>
      </p:sp>
      <p:sp>
        <p:nvSpPr>
          <p:cNvPr id="14339" name="3 CuadroTexto"/>
          <p:cNvSpPr txBox="1">
            <a:spLocks noChangeArrowheads="1"/>
          </p:cNvSpPr>
          <p:nvPr/>
        </p:nvSpPr>
        <p:spPr bwMode="auto">
          <a:xfrm>
            <a:off x="395288" y="981075"/>
            <a:ext cx="7834312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None/>
            </a:pPr>
            <a:r>
              <a:rPr lang="es-AR" altLang="es-AR" sz="2800" dirty="0"/>
              <a:t>El encapsulamiento es un mecanismo </a:t>
            </a:r>
            <a:r>
              <a:rPr lang="es-AR" altLang="es-AR" sz="2800" dirty="0" smtClean="0"/>
              <a:t>que permite </a:t>
            </a:r>
            <a:r>
              <a:rPr lang="es-AR" altLang="es-AR" sz="2800" dirty="0"/>
              <a:t>esconder los detalles de la implementación </a:t>
            </a:r>
            <a:r>
              <a:rPr lang="es-AR" altLang="es-AR" sz="2800" dirty="0" smtClean="0"/>
              <a:t>de cada uno de los módulos que conforman un sistema, </a:t>
            </a:r>
            <a:r>
              <a:rPr lang="es-AR" altLang="es-AR" sz="2800" dirty="0"/>
              <a:t>de modo que </a:t>
            </a:r>
            <a:r>
              <a:rPr lang="es-AR" altLang="es-AR" sz="2800" dirty="0" smtClean="0"/>
              <a:t>los demás módulos solo conozcan su funcionalidad y su comportamiento.</a:t>
            </a:r>
          </a:p>
          <a:p>
            <a:pPr eaLnBrk="1" hangingPunct="1">
              <a:spcBef>
                <a:spcPts val="600"/>
              </a:spcBef>
              <a:buFont typeface="Arial" charset="0"/>
              <a:buNone/>
            </a:pPr>
            <a:r>
              <a:rPr lang="es-AR" altLang="es-AR" sz="2800" dirty="0" smtClean="0"/>
              <a:t>Si </a:t>
            </a:r>
            <a:r>
              <a:rPr lang="es-AR" altLang="es-AR" sz="2800" dirty="0"/>
              <a:t>cambian la implementación de un módulo, en tanto no </a:t>
            </a:r>
            <a:r>
              <a:rPr lang="es-AR" altLang="es-AR" sz="2800" dirty="0" smtClean="0"/>
              <a:t>se modifique la interfaz,  el cambio no tendrá impacto en los módulos que lo usan. </a:t>
            </a:r>
            <a:endParaRPr lang="es-AR" altLang="es-AR" sz="2800" dirty="0"/>
          </a:p>
          <a:p>
            <a:pPr eaLnBrk="1" hangingPunct="1">
              <a:spcBef>
                <a:spcPts val="600"/>
              </a:spcBef>
              <a:buFont typeface="Arial" charset="0"/>
              <a:buNone/>
            </a:pPr>
            <a:r>
              <a:rPr lang="es-AR" altLang="es-AR" sz="2800" dirty="0"/>
              <a:t>Se reducen así las dependencias entre diferentes unidades de software, de modo que estas son más fáciles de leer, verificar y modificar.</a:t>
            </a:r>
            <a:endParaRPr lang="es-ES" altLang="es-AR" sz="2800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92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630411" y="1457009"/>
            <a:ext cx="5165725" cy="36281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630411" y="1457995"/>
            <a:ext cx="4983162" cy="301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cantHeladas</a:t>
            </a:r>
            <a:r>
              <a:rPr lang="es-AR" altLang="es-AR" dirty="0" smtClean="0">
                <a:solidFill>
                  <a:srgbClr val="FF0000"/>
                </a:solidFill>
                <a:latin typeface="Arial Unicode MS" pitchFamily="34" charset="-128"/>
              </a:rPr>
              <a:t>():entero</a:t>
            </a:r>
            <a:endParaRPr lang="es-AR" altLang="es-AR" dirty="0">
              <a:solidFill>
                <a:srgbClr val="FF0000"/>
              </a:solidFill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None/>
            </a:pPr>
            <a:r>
              <a:rPr lang="es-AR" altLang="es-AR" dirty="0" err="1">
                <a:latin typeface="Arial Unicode MS" pitchFamily="34" charset="-128"/>
              </a:rPr>
              <a:t>heloTodo</a:t>
            </a:r>
            <a:r>
              <a:rPr lang="es-AR" altLang="es-AR" dirty="0">
                <a:latin typeface="Arial Unicode MS" pitchFamily="34" charset="-128"/>
              </a:rPr>
              <a:t>():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mayorPromedio</a:t>
            </a:r>
            <a:r>
              <a:rPr lang="es-AR" altLang="es-AR" dirty="0" smtClean="0">
                <a:latin typeface="Arial Unicode MS" pitchFamily="34" charset="-128"/>
              </a:rPr>
              <a:t> </a:t>
            </a:r>
            <a:r>
              <a:rPr lang="es-AR" altLang="es-AR" dirty="0">
                <a:latin typeface="Arial Unicode MS" pitchFamily="34" charset="-128"/>
              </a:rPr>
              <a:t>() : 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amplitudMayor</a:t>
            </a:r>
            <a:r>
              <a:rPr lang="es-AR" altLang="es-AR" dirty="0" smtClean="0">
                <a:latin typeface="Arial Unicode MS" pitchFamily="34" charset="-128"/>
              </a:rPr>
              <a:t>(</a:t>
            </a:r>
            <a:r>
              <a:rPr lang="es-AR" altLang="es-AR" dirty="0" err="1" smtClean="0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 : </a:t>
            </a:r>
            <a:r>
              <a:rPr lang="es-AR" altLang="es-AR" dirty="0" err="1">
                <a:latin typeface="Arial Unicode MS" pitchFamily="34" charset="-128"/>
              </a:rPr>
              <a:t>boolean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>
                <a:latin typeface="Arial Unicode MS" pitchFamily="34" charset="-128"/>
              </a:rPr>
              <a:t>minmaxSigMayor</a:t>
            </a:r>
            <a:r>
              <a:rPr lang="es-AR" altLang="es-AR" dirty="0">
                <a:latin typeface="Arial Unicode MS" pitchFamily="34" charset="-128"/>
              </a:rPr>
              <a:t> (</a:t>
            </a:r>
            <a:r>
              <a:rPr lang="es-AR" altLang="es-AR" dirty="0" err="1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):</a:t>
            </a:r>
            <a:r>
              <a:rPr lang="es-AR" altLang="es-AR" dirty="0" err="1">
                <a:latin typeface="Arial Unicode MS" pitchFamily="34" charset="-128"/>
              </a:rPr>
              <a:t>boolean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>
                <a:latin typeface="Arial Unicode MS" pitchFamily="34" charset="-128"/>
              </a:rPr>
              <a:t>amplitudSigMayor</a:t>
            </a:r>
            <a:r>
              <a:rPr lang="es-AR" altLang="es-AR" dirty="0">
                <a:latin typeface="Arial Unicode MS" pitchFamily="34" charset="-128"/>
              </a:rPr>
              <a:t>(</a:t>
            </a:r>
            <a:r>
              <a:rPr lang="es-AR" altLang="es-AR" dirty="0" err="1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):</a:t>
            </a:r>
            <a:r>
              <a:rPr lang="es-AR" altLang="es-AR" dirty="0" err="1" smtClean="0">
                <a:latin typeface="Arial Unicode MS" pitchFamily="34" charset="-128"/>
              </a:rPr>
              <a:t>boolean</a:t>
            </a:r>
            <a:endParaRPr lang="es-AR" altLang="es-AR" dirty="0" smtClean="0">
              <a:latin typeface="Arial Unicode MS" pitchFamily="34" charset="-128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630411" y="90872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TempMinMaxEst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" name="1 Rectángulo"/>
          <p:cNvSpPr/>
          <p:nvPr/>
        </p:nvSpPr>
        <p:spPr>
          <a:xfrm>
            <a:off x="624326" y="5107503"/>
            <a:ext cx="71160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5000"/>
              </a:spcBef>
            </a:pPr>
            <a:r>
              <a:rPr lang="es-ES" altLang="es-AR" sz="2400" dirty="0"/>
              <a:t>La única modificación en el </a:t>
            </a:r>
            <a:r>
              <a:rPr lang="es-ES" altLang="es-AR" sz="2400" b="1" dirty="0"/>
              <a:t>diseño</a:t>
            </a:r>
            <a:r>
              <a:rPr lang="es-ES" altLang="es-AR" sz="2400" dirty="0"/>
              <a:t> son los atributos de instancia. </a:t>
            </a:r>
            <a:r>
              <a:rPr lang="es-AR" altLang="es-AR" sz="2400" dirty="0" smtClean="0"/>
              <a:t>Como </a:t>
            </a:r>
            <a:r>
              <a:rPr lang="es-AR" altLang="es-AR" sz="2400" dirty="0"/>
              <a:t>los atributos están </a:t>
            </a:r>
            <a:r>
              <a:rPr lang="es-AR" altLang="es-AR" sz="2400" b="1" dirty="0"/>
              <a:t>encapsulados</a:t>
            </a:r>
            <a:r>
              <a:rPr lang="es-AR" altLang="es-AR" sz="2400" dirty="0"/>
              <a:t>, el cambio en la representación afecta la implementación de las operaciones, PERO NO A LAS CLASES </a:t>
            </a:r>
            <a:r>
              <a:rPr lang="es-AR" altLang="es-AR" sz="2400"/>
              <a:t>CLIENTE</a:t>
            </a:r>
            <a:r>
              <a:rPr lang="es-AR" altLang="es-AR" sz="2400" smtClean="0"/>
              <a:t>.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149796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68362" y="4693581"/>
            <a:ext cx="6871990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2800" dirty="0" smtClean="0">
                <a:latin typeface="+mn-lt"/>
                <a:ea typeface="Arial Unicode MS" pitchFamily="34" charset="-128"/>
                <a:cs typeface="Courier New" pitchFamily="49" charset="0"/>
              </a:rPr>
              <a:t>El algoritmo no depende de la estructura de datos</a:t>
            </a:r>
            <a:r>
              <a:rPr lang="en-US" altLang="es-AR" sz="2800" dirty="0" smtClean="0">
                <a:latin typeface="+mn-lt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0858" y="1050925"/>
            <a:ext cx="6979494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cantHeladas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DS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inicializar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heló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incrementar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5564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96889" y="4291013"/>
            <a:ext cx="7675512" cy="230822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cantHeladas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//Computa la cantidad de días en los que heló.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cant=0;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=0;i&lt;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if (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min[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&lt;0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cant++;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cant;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" name="1 Rectángulo"/>
          <p:cNvSpPr>
            <a:spLocks noChangeArrowheads="1"/>
          </p:cNvSpPr>
          <p:nvPr/>
        </p:nvSpPr>
        <p:spPr bwMode="auto">
          <a:xfrm>
            <a:off x="457200" y="3225170"/>
            <a:ext cx="7715201" cy="707886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[] max;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private float [] min;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0858" y="1050925"/>
            <a:ext cx="6979494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cantHeladas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DS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inicializar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heló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incrementar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2639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96889" y="4291013"/>
            <a:ext cx="7459488" cy="230822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cantHeladas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//Computa la cantidad de días en los que heló.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cant=0;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=0;i&lt;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if (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[0][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&lt;0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cant++;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cant;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" name="1 Rectángulo"/>
          <p:cNvSpPr>
            <a:spLocks noChangeArrowheads="1"/>
          </p:cNvSpPr>
          <p:nvPr/>
        </p:nvSpPr>
        <p:spPr bwMode="auto">
          <a:xfrm>
            <a:off x="457200" y="3244914"/>
            <a:ext cx="7499177" cy="400110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 [][]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0858" y="1050925"/>
            <a:ext cx="6979494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cantHeladas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DS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inicializar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heló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incrementar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017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96889" y="4291013"/>
            <a:ext cx="7747520" cy="230822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cantHeladas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//Computa la cantidad de días en los que heló.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cant=0;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=0;i&lt;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if (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].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obtenerMin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&lt;0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cant++;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cant;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" name="1 Rectángulo"/>
          <p:cNvSpPr>
            <a:spLocks noChangeArrowheads="1"/>
          </p:cNvSpPr>
          <p:nvPr/>
        </p:nvSpPr>
        <p:spPr bwMode="auto">
          <a:xfrm>
            <a:off x="457200" y="3244914"/>
            <a:ext cx="7787209" cy="400110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Registro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[]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0858" y="1050925"/>
            <a:ext cx="6979494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cantHeladas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DS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inicializar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heló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incrementar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1742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630411" y="2324770"/>
            <a:ext cx="7037933" cy="438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630411" y="2324770"/>
            <a:ext cx="6789204" cy="343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cantHeladas</a:t>
            </a:r>
            <a:r>
              <a:rPr lang="es-AR" altLang="es-AR" dirty="0" smtClean="0">
                <a:latin typeface="Arial Unicode MS" pitchFamily="34" charset="-128"/>
              </a:rPr>
              <a:t>():entero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None/>
            </a:pPr>
            <a:r>
              <a:rPr lang="es-AR" altLang="es-AR" dirty="0" err="1">
                <a:solidFill>
                  <a:srgbClr val="FF0000"/>
                </a:solidFill>
                <a:latin typeface="Arial Unicode MS" pitchFamily="34" charset="-128"/>
              </a:rPr>
              <a:t>heloTodo</a:t>
            </a:r>
            <a:r>
              <a:rPr lang="es-AR" altLang="es-AR" dirty="0">
                <a:solidFill>
                  <a:srgbClr val="FF0000"/>
                </a:solidFill>
                <a:latin typeface="Arial Unicode MS" pitchFamily="34" charset="-128"/>
              </a:rPr>
              <a:t>():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mayorPromedio</a:t>
            </a:r>
            <a:r>
              <a:rPr lang="es-AR" altLang="es-AR" dirty="0" smtClean="0">
                <a:latin typeface="Arial Unicode MS" pitchFamily="34" charset="-128"/>
              </a:rPr>
              <a:t> </a:t>
            </a:r>
            <a:r>
              <a:rPr lang="es-AR" altLang="es-AR" dirty="0">
                <a:latin typeface="Arial Unicode MS" pitchFamily="34" charset="-128"/>
              </a:rPr>
              <a:t>() : 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amplitudMayor</a:t>
            </a:r>
            <a:r>
              <a:rPr lang="es-AR" altLang="es-AR" dirty="0" smtClean="0">
                <a:latin typeface="Arial Unicode MS" pitchFamily="34" charset="-128"/>
              </a:rPr>
              <a:t>(</a:t>
            </a:r>
            <a:r>
              <a:rPr lang="es-AR" altLang="es-AR" dirty="0" err="1" smtClean="0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 : </a:t>
            </a:r>
            <a:r>
              <a:rPr lang="es-AR" altLang="es-AR" dirty="0" err="1">
                <a:latin typeface="Arial Unicode MS" pitchFamily="34" charset="-128"/>
              </a:rPr>
              <a:t>boolean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>
                <a:latin typeface="Arial Unicode MS" pitchFamily="34" charset="-128"/>
              </a:rPr>
              <a:t>minmaxSigMayor</a:t>
            </a:r>
            <a:r>
              <a:rPr lang="es-AR" altLang="es-AR" dirty="0">
                <a:latin typeface="Arial Unicode MS" pitchFamily="34" charset="-128"/>
              </a:rPr>
              <a:t> (</a:t>
            </a:r>
            <a:r>
              <a:rPr lang="es-AR" altLang="es-AR" dirty="0" err="1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):</a:t>
            </a:r>
            <a:r>
              <a:rPr lang="es-AR" altLang="es-AR" dirty="0" err="1">
                <a:latin typeface="Arial Unicode MS" pitchFamily="34" charset="-128"/>
              </a:rPr>
              <a:t>boolean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>
                <a:latin typeface="Arial Unicode MS" pitchFamily="34" charset="-128"/>
              </a:rPr>
              <a:t>amplitudSigMayor</a:t>
            </a:r>
            <a:r>
              <a:rPr lang="es-AR" altLang="es-AR" dirty="0">
                <a:latin typeface="Arial Unicode MS" pitchFamily="34" charset="-128"/>
              </a:rPr>
              <a:t>(</a:t>
            </a:r>
            <a:r>
              <a:rPr lang="es-AR" altLang="es-AR" dirty="0" err="1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):</a:t>
            </a:r>
            <a:r>
              <a:rPr lang="es-AR" altLang="es-AR" dirty="0" err="1" smtClean="0">
                <a:latin typeface="Arial Unicode MS" pitchFamily="34" charset="-128"/>
              </a:rPr>
              <a:t>boolean</a:t>
            </a:r>
            <a:endParaRPr lang="es-AR" altLang="es-AR" dirty="0" smtClean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amplitudNConsec</a:t>
            </a:r>
            <a:r>
              <a:rPr lang="es-AR" altLang="es-AR" dirty="0" smtClean="0">
                <a:latin typeface="Arial Unicode MS" pitchFamily="34" charset="-128"/>
              </a:rPr>
              <a:t>(</a:t>
            </a:r>
            <a:r>
              <a:rPr lang="es-AR" altLang="es-AR" dirty="0" err="1" smtClean="0">
                <a:latin typeface="Arial Unicode MS" pitchFamily="34" charset="-128"/>
              </a:rPr>
              <a:t>g:real,n:entero</a:t>
            </a:r>
            <a:r>
              <a:rPr lang="es-AR" altLang="es-AR" dirty="0" smtClean="0">
                <a:latin typeface="Arial Unicode MS" pitchFamily="34" charset="-128"/>
              </a:rPr>
              <a:t>):</a:t>
            </a:r>
            <a:r>
              <a:rPr lang="es-AR" altLang="es-AR" dirty="0" err="1" smtClean="0">
                <a:latin typeface="Arial Unicode MS" pitchFamily="34" charset="-128"/>
              </a:rPr>
              <a:t>boolean</a:t>
            </a:r>
            <a:endParaRPr lang="es-AR" altLang="es-AR" dirty="0">
              <a:latin typeface="Arial Unicode MS" pitchFamily="34" charset="-128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630411" y="908720"/>
            <a:ext cx="7037933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TempMinMaxEst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630411" y="1456407"/>
            <a:ext cx="7037933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21549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96889" y="4149080"/>
            <a:ext cx="7675512" cy="2616101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heloTodo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(){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/*Computa </a:t>
            </a:r>
            <a:r>
              <a:rPr lang="es-ES" altLang="es-AR" sz="20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la cantidad de días en los que </a:t>
            </a:r>
            <a:r>
              <a:rPr lang="es-ES" altLang="es-AR" sz="2000" b="1" dirty="0" smtClean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heló el día*/  </a:t>
            </a:r>
            <a:endParaRPr lang="es-ES" altLang="es-AR" sz="2000" b="1" dirty="0">
              <a:solidFill>
                <a:srgbClr val="0099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cant=0;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=0;i&lt;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if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max[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&lt;0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cant++;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cant;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" name="1 Rectángulo"/>
          <p:cNvSpPr>
            <a:spLocks noChangeArrowheads="1"/>
          </p:cNvSpPr>
          <p:nvPr/>
        </p:nvSpPr>
        <p:spPr bwMode="auto">
          <a:xfrm>
            <a:off x="457200" y="3225170"/>
            <a:ext cx="7715201" cy="707886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[] max;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private float [] min;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0858" y="1050925"/>
            <a:ext cx="6979494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heloTodo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DS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inicializar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heló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todo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endParaRPr lang="en-US" altLang="es-AR" sz="2000" b="1" dirty="0">
              <a:solidFill>
                <a:srgbClr val="FF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incrementar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3764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96889" y="4291013"/>
            <a:ext cx="7459488" cy="230822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heloTodo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(){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//Computa la cantidad de días en los que heló.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cant=0;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=0;i&lt;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if (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[1][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&lt;0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cant++;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cant;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" name="1 Rectángulo"/>
          <p:cNvSpPr>
            <a:spLocks noChangeArrowheads="1"/>
          </p:cNvSpPr>
          <p:nvPr/>
        </p:nvSpPr>
        <p:spPr bwMode="auto">
          <a:xfrm>
            <a:off x="457200" y="3244914"/>
            <a:ext cx="7499177" cy="400110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 [][]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0858" y="1050925"/>
            <a:ext cx="6979494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heloTodo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DS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inicializar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heló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todo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endParaRPr lang="en-US" altLang="es-AR" sz="2000" b="1" dirty="0">
              <a:solidFill>
                <a:srgbClr val="FF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incrementar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8604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96889" y="4291013"/>
            <a:ext cx="7747520" cy="230822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heloTodo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(){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//Computa la cantidad de días en los que heló.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cant=0;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=0;i&lt;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if (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].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obtenerMax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&lt;0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cant++;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cant;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" name="1 Rectángulo"/>
          <p:cNvSpPr>
            <a:spLocks noChangeArrowheads="1"/>
          </p:cNvSpPr>
          <p:nvPr/>
        </p:nvSpPr>
        <p:spPr bwMode="auto">
          <a:xfrm>
            <a:off x="457200" y="3244914"/>
            <a:ext cx="7787209" cy="400110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Registro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[]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0858" y="1050925"/>
            <a:ext cx="6979494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heloTodo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DS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inicializar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heló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todo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endParaRPr lang="en-US" altLang="es-AR" sz="2000" b="1" dirty="0">
              <a:solidFill>
                <a:srgbClr val="FF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incrementar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contador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8015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630411" y="2324770"/>
            <a:ext cx="5165725" cy="438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630411" y="2324770"/>
            <a:ext cx="4983162" cy="301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cantHeladas</a:t>
            </a:r>
            <a:r>
              <a:rPr lang="es-AR" altLang="es-AR" dirty="0" smtClean="0">
                <a:latin typeface="Arial Unicode MS" pitchFamily="34" charset="-128"/>
              </a:rPr>
              <a:t>():entero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None/>
            </a:pPr>
            <a:r>
              <a:rPr lang="es-AR" altLang="es-AR" dirty="0" err="1">
                <a:latin typeface="Arial Unicode MS" pitchFamily="34" charset="-128"/>
              </a:rPr>
              <a:t>heloTodo</a:t>
            </a:r>
            <a:r>
              <a:rPr lang="es-AR" altLang="es-AR" dirty="0">
                <a:latin typeface="Arial Unicode MS" pitchFamily="34" charset="-128"/>
              </a:rPr>
              <a:t>():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mayorPromedio</a:t>
            </a:r>
            <a:r>
              <a:rPr lang="es-AR" altLang="es-AR" dirty="0" smtClean="0">
                <a:solidFill>
                  <a:srgbClr val="FF0000"/>
                </a:solidFill>
                <a:latin typeface="Arial Unicode MS" pitchFamily="34" charset="-128"/>
              </a:rPr>
              <a:t> </a:t>
            </a:r>
            <a:r>
              <a:rPr lang="es-AR" altLang="es-AR" dirty="0">
                <a:solidFill>
                  <a:srgbClr val="FF0000"/>
                </a:solidFill>
                <a:latin typeface="Arial Unicode MS" pitchFamily="34" charset="-128"/>
              </a:rPr>
              <a:t>() : 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amplitudMayor</a:t>
            </a:r>
            <a:r>
              <a:rPr lang="es-AR" altLang="es-AR" dirty="0" smtClean="0">
                <a:latin typeface="Arial Unicode MS" pitchFamily="34" charset="-128"/>
              </a:rPr>
              <a:t>(</a:t>
            </a:r>
            <a:r>
              <a:rPr lang="es-AR" altLang="es-AR" dirty="0" err="1" smtClean="0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 : </a:t>
            </a:r>
            <a:r>
              <a:rPr lang="es-AR" altLang="es-AR" dirty="0" err="1">
                <a:latin typeface="Arial Unicode MS" pitchFamily="34" charset="-128"/>
              </a:rPr>
              <a:t>boolean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>
                <a:latin typeface="Arial Unicode MS" pitchFamily="34" charset="-128"/>
              </a:rPr>
              <a:t>minmaxSigMayor</a:t>
            </a:r>
            <a:r>
              <a:rPr lang="es-AR" altLang="es-AR" dirty="0">
                <a:latin typeface="Arial Unicode MS" pitchFamily="34" charset="-128"/>
              </a:rPr>
              <a:t> (</a:t>
            </a:r>
            <a:r>
              <a:rPr lang="es-AR" altLang="es-AR" dirty="0" err="1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):</a:t>
            </a:r>
            <a:r>
              <a:rPr lang="es-AR" altLang="es-AR" dirty="0" err="1">
                <a:latin typeface="Arial Unicode MS" pitchFamily="34" charset="-128"/>
              </a:rPr>
              <a:t>boolean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>
                <a:latin typeface="Arial Unicode MS" pitchFamily="34" charset="-128"/>
              </a:rPr>
              <a:t>amplitudSigMayor</a:t>
            </a:r>
            <a:r>
              <a:rPr lang="es-AR" altLang="es-AR" dirty="0">
                <a:latin typeface="Arial Unicode MS" pitchFamily="34" charset="-128"/>
              </a:rPr>
              <a:t>(</a:t>
            </a:r>
            <a:r>
              <a:rPr lang="es-AR" altLang="es-AR" dirty="0" err="1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):</a:t>
            </a:r>
            <a:r>
              <a:rPr lang="es-AR" altLang="es-AR" dirty="0" err="1" smtClean="0">
                <a:latin typeface="Arial Unicode MS" pitchFamily="34" charset="-128"/>
              </a:rPr>
              <a:t>boolean</a:t>
            </a:r>
            <a:endParaRPr lang="es-AR" altLang="es-AR" dirty="0" smtClean="0">
              <a:latin typeface="Arial Unicode MS" pitchFamily="34" charset="-128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630411" y="90872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TempMinMaxEst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630411" y="1456407"/>
            <a:ext cx="5165725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5822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288" y="44450"/>
            <a:ext cx="7543800" cy="6921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 smtClean="0"/>
              <a:t>Encapsulamiento</a:t>
            </a:r>
            <a:endParaRPr lang="es-AR" sz="3600" b="1" dirty="0"/>
          </a:p>
        </p:txBody>
      </p:sp>
      <p:sp>
        <p:nvSpPr>
          <p:cNvPr id="15363" name="3 CuadroTexto"/>
          <p:cNvSpPr txBox="1">
            <a:spLocks noChangeArrowheads="1"/>
          </p:cNvSpPr>
          <p:nvPr/>
        </p:nvSpPr>
        <p:spPr bwMode="auto">
          <a:xfrm>
            <a:off x="395288" y="981075"/>
            <a:ext cx="7834312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s-AR" altLang="es-AR" sz="2800"/>
              <a:t>En Java cada </a:t>
            </a:r>
            <a:r>
              <a:rPr lang="es-AR" altLang="es-AR" sz="2800" b="1"/>
              <a:t>clase</a:t>
            </a:r>
            <a:r>
              <a:rPr lang="es-AR" altLang="es-AR" sz="2800"/>
              <a:t> es un módulo de software.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s-ES" altLang="es-AR" sz="2800"/>
              <a:t>Los </a:t>
            </a:r>
            <a:r>
              <a:rPr lang="es-ES" altLang="es-AR" sz="2800" b="1"/>
              <a:t>modificadores de acceso </a:t>
            </a:r>
            <a:r>
              <a:rPr lang="es-ES" altLang="es-AR" sz="2800"/>
              <a:t>definen el nivel de encapsulamiento dentro de una clase.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s-ES" altLang="es-AR" sz="2800"/>
              <a:t>Cada miembro de una clase que se declara privado queda escondido y  no es visible fuera de la clase. Si cambia su representación, el cambio es transparente para el exterior.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s-ES" altLang="es-AR" sz="2800"/>
              <a:t>Cada miembro de una clase que se declara público es visible fuera de la clase y  por lo tanto puede ser accedido. Si cambia la representación, el cambio puede afectar a la clases relacionadas. </a:t>
            </a:r>
          </a:p>
        </p:txBody>
      </p:sp>
    </p:spTree>
    <p:extLst>
      <p:ext uri="{BB962C8B-B14F-4D97-AF65-F5344CB8AC3E}">
        <p14:creationId xmlns:p14="http://schemas.microsoft.com/office/powerpoint/2010/main" val="368004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84188" y="1096963"/>
            <a:ext cx="8275637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mayorPromedio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DS mayor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mayor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calcula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primer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partir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segundo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20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20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endParaRPr lang="en-US" altLang="es-AR" sz="2000" b="1" dirty="0">
              <a:solidFill>
                <a:srgbClr val="0070C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&gt; mayor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mayor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20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20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endParaRPr lang="en-US" altLang="es-AR" sz="2000" b="1" dirty="0">
              <a:solidFill>
                <a:srgbClr val="0070C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  <p:sp>
        <p:nvSpPr>
          <p:cNvPr id="47108" name="6 Rectángulo"/>
          <p:cNvSpPr>
            <a:spLocks noChangeArrowheads="1"/>
          </p:cNvSpPr>
          <p:nvPr/>
        </p:nvSpPr>
        <p:spPr bwMode="auto">
          <a:xfrm>
            <a:off x="500063" y="4341813"/>
            <a:ext cx="7816353" cy="1939925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float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mayorPromedio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/*Computa el mayor promedio entre la máxima y la mínima diaria/*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>
              <a:solidFill>
                <a:srgbClr val="0099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940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683568" y="3174366"/>
            <a:ext cx="7597154" cy="2862322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mayorPromedio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/*Computa el mayor promedio entre la máxima y la mínima diaria/*</a:t>
            </a:r>
            <a:endParaRPr lang="en-US" altLang="es-AR" sz="2000" b="1" dirty="0">
              <a:solidFill>
                <a:srgbClr val="0099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float mayor = </a:t>
            </a:r>
            <a:r>
              <a:rPr lang="en-US" altLang="es-AR" sz="20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promedioDia</a:t>
            </a:r>
            <a:r>
              <a:rPr lang="en-US" altLang="es-AR" sz="20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(0)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  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for 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=1;i&lt;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if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sz="20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promedioDia</a:t>
            </a:r>
            <a:r>
              <a:rPr lang="en-US" altLang="es-AR" sz="20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sz="20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mayor)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mayor = </a:t>
            </a:r>
            <a:r>
              <a:rPr lang="en-US" altLang="es-AR" sz="20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promedioDia</a:t>
            </a:r>
            <a:r>
              <a:rPr lang="en-US" altLang="es-AR" sz="20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sz="20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mayor;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560887" y="6165304"/>
            <a:ext cx="333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s-AR" b="1" dirty="0" err="1">
                <a:solidFill>
                  <a:srgbClr val="FF0000"/>
                </a:solidFill>
                <a:latin typeface="Arial Unicode MS" pitchFamily="34" charset="-128"/>
              </a:rPr>
              <a:t>Recorrido</a:t>
            </a:r>
            <a:r>
              <a:rPr lang="en-US" altLang="es-AR" b="1" dirty="0">
                <a:solidFill>
                  <a:srgbClr val="FF0000"/>
                </a:solidFill>
                <a:latin typeface="Arial Unicode MS" pitchFamily="34" charset="-128"/>
              </a:rPr>
              <a:t> </a:t>
            </a:r>
            <a:r>
              <a:rPr lang="en-US" altLang="es-AR" b="1" dirty="0" err="1">
                <a:solidFill>
                  <a:srgbClr val="FF0000"/>
                </a:solidFill>
                <a:latin typeface="Arial Unicode MS" pitchFamily="34" charset="-128"/>
              </a:rPr>
              <a:t>Exhaustivo</a:t>
            </a:r>
            <a:r>
              <a:rPr lang="en-US" altLang="es-AR" b="1" dirty="0">
                <a:solidFill>
                  <a:srgbClr val="FF0000"/>
                </a:solidFill>
                <a:latin typeface="Arial Unicode MS" pitchFamily="34" charset="-128"/>
              </a:rPr>
              <a:t>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3568" y="866042"/>
            <a:ext cx="714223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mayorPromedio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DS mayor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mayor 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calcula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primer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para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cada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partir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segundo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1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1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1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endParaRPr lang="en-US" altLang="es-AR" sz="1800" b="1" dirty="0">
              <a:solidFill>
                <a:srgbClr val="0070C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&gt; mayor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mayor 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1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18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18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endParaRPr lang="en-US" altLang="es-AR" sz="1800" b="1" dirty="0">
              <a:solidFill>
                <a:srgbClr val="0070C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1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683568" y="3174366"/>
            <a:ext cx="7597154" cy="1938992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[] max;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[] min;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</a:t>
            </a:r>
            <a:r>
              <a:rPr lang="en-US" altLang="es-AR" sz="20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rivate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float </a:t>
            </a:r>
            <a:r>
              <a:rPr lang="es-ES" altLang="es-AR" sz="20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promedioDia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s-E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return (max[d]+min[d])/2;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 dirty="0">
              <a:solidFill>
                <a:srgbClr val="0099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3568" y="904652"/>
            <a:ext cx="714223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mayorPromedio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DS mayor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mayor 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calcula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primer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para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cada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partir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segundo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1800" b="1" dirty="0" err="1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1800" b="1" dirty="0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1800" b="1" dirty="0" err="1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endParaRPr lang="en-US" altLang="es-AR" sz="1800" b="1" dirty="0" smtClean="0">
              <a:solidFill>
                <a:srgbClr val="0070C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&gt; mayor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mayor 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1800" b="1" dirty="0" err="1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1800" b="1" dirty="0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1800" b="1" dirty="0" err="1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1800" b="1" dirty="0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22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683568" y="3174366"/>
            <a:ext cx="7597154" cy="1631216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[][] 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float </a:t>
            </a:r>
            <a:r>
              <a:rPr lang="es-ES" altLang="es-AR" sz="20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promedioDia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s-E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return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[0][d]+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[1][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])/2;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 dirty="0">
              <a:solidFill>
                <a:srgbClr val="0099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3568" y="904652"/>
            <a:ext cx="714223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Algoritmo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mayorPromedio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DS mayor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mayor 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calcula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primer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para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cada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partir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segundo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1800" b="1" dirty="0" err="1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1800" b="1" dirty="0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1800" b="1" dirty="0" err="1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endParaRPr lang="en-US" altLang="es-AR" sz="1800" b="1" dirty="0" smtClean="0">
              <a:solidFill>
                <a:srgbClr val="0070C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si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&gt; mayor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mayor 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1800" b="1" dirty="0" err="1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promedio</a:t>
            </a:r>
            <a:r>
              <a:rPr lang="en-US" altLang="es-AR" sz="1800" b="1" dirty="0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del </a:t>
            </a:r>
            <a:r>
              <a:rPr lang="en-US" altLang="es-AR" sz="1800" b="1" dirty="0" err="1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día</a:t>
            </a:r>
            <a:r>
              <a:rPr lang="en-US" altLang="es-AR" sz="1800" b="1" dirty="0" smtClean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55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630411" y="2324770"/>
            <a:ext cx="5165725" cy="438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630411" y="2324770"/>
            <a:ext cx="4983162" cy="301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cantHeladas</a:t>
            </a:r>
            <a:r>
              <a:rPr lang="es-AR" altLang="es-AR" dirty="0" smtClean="0">
                <a:latin typeface="Arial Unicode MS" pitchFamily="34" charset="-128"/>
              </a:rPr>
              <a:t>():entero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None/>
            </a:pPr>
            <a:r>
              <a:rPr lang="es-AR" altLang="es-AR" dirty="0" err="1">
                <a:latin typeface="Arial Unicode MS" pitchFamily="34" charset="-128"/>
              </a:rPr>
              <a:t>heloTodo</a:t>
            </a:r>
            <a:r>
              <a:rPr lang="es-AR" altLang="es-AR" dirty="0">
                <a:latin typeface="Arial Unicode MS" pitchFamily="34" charset="-128"/>
              </a:rPr>
              <a:t>():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mayorPromedio</a:t>
            </a:r>
            <a:r>
              <a:rPr lang="es-AR" altLang="es-AR" dirty="0" smtClean="0">
                <a:latin typeface="Arial Unicode MS" pitchFamily="34" charset="-128"/>
              </a:rPr>
              <a:t> </a:t>
            </a:r>
            <a:r>
              <a:rPr lang="es-AR" altLang="es-AR" dirty="0">
                <a:latin typeface="Arial Unicode MS" pitchFamily="34" charset="-128"/>
              </a:rPr>
              <a:t>() : 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amplitudMayor</a:t>
            </a:r>
            <a:r>
              <a:rPr lang="es-AR" altLang="es-AR" dirty="0" smtClean="0">
                <a:solidFill>
                  <a:srgbClr val="FF0000"/>
                </a:solidFill>
                <a:latin typeface="Arial Unicode MS" pitchFamily="34" charset="-128"/>
              </a:rPr>
              <a:t>(</a:t>
            </a:r>
            <a:r>
              <a:rPr lang="es-AR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g:real</a:t>
            </a:r>
            <a:r>
              <a:rPr lang="es-AR" altLang="es-AR" dirty="0">
                <a:solidFill>
                  <a:srgbClr val="FF0000"/>
                </a:solidFill>
                <a:latin typeface="Arial Unicode MS" pitchFamily="34" charset="-128"/>
              </a:rPr>
              <a:t>) : </a:t>
            </a:r>
            <a:r>
              <a:rPr lang="es-AR" altLang="es-AR" dirty="0" err="1">
                <a:solidFill>
                  <a:srgbClr val="FF0000"/>
                </a:solidFill>
                <a:latin typeface="Arial Unicode MS" pitchFamily="34" charset="-128"/>
              </a:rPr>
              <a:t>boolean</a:t>
            </a:r>
            <a:endParaRPr lang="es-AR" altLang="es-AR" dirty="0">
              <a:solidFill>
                <a:srgbClr val="FF0000"/>
              </a:solidFill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>
                <a:latin typeface="Arial Unicode MS" pitchFamily="34" charset="-128"/>
              </a:rPr>
              <a:t>minmaxSigMayor</a:t>
            </a:r>
            <a:r>
              <a:rPr lang="es-AR" altLang="es-AR" dirty="0">
                <a:latin typeface="Arial Unicode MS" pitchFamily="34" charset="-128"/>
              </a:rPr>
              <a:t> (</a:t>
            </a:r>
            <a:r>
              <a:rPr lang="es-AR" altLang="es-AR" dirty="0" err="1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):</a:t>
            </a:r>
            <a:r>
              <a:rPr lang="es-AR" altLang="es-AR" dirty="0" err="1">
                <a:latin typeface="Arial Unicode MS" pitchFamily="34" charset="-128"/>
              </a:rPr>
              <a:t>boolean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>
                <a:latin typeface="Arial Unicode MS" pitchFamily="34" charset="-128"/>
              </a:rPr>
              <a:t>amplitudSigMayor</a:t>
            </a:r>
            <a:r>
              <a:rPr lang="es-AR" altLang="es-AR" dirty="0">
                <a:latin typeface="Arial Unicode MS" pitchFamily="34" charset="-128"/>
              </a:rPr>
              <a:t>(</a:t>
            </a:r>
            <a:r>
              <a:rPr lang="es-AR" altLang="es-AR" dirty="0" err="1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):</a:t>
            </a:r>
            <a:r>
              <a:rPr lang="es-AR" altLang="es-AR" dirty="0" err="1" smtClean="0">
                <a:latin typeface="Arial Unicode MS" pitchFamily="34" charset="-128"/>
              </a:rPr>
              <a:t>boolean</a:t>
            </a:r>
            <a:endParaRPr lang="es-AR" altLang="es-AR" dirty="0" smtClean="0">
              <a:latin typeface="Arial Unicode MS" pitchFamily="34" charset="-128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630411" y="90872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TempMinMaxEst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630411" y="1456407"/>
            <a:ext cx="5165725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2485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509589" y="4192588"/>
            <a:ext cx="7878836" cy="1970087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boolean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amplitudMayor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(float g){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/*Decide si algún día la amplitud térmica (diferencia entre la temperatura máxima y la mínima) fue de más de g grados*/.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…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9588" y="1143000"/>
            <a:ext cx="8275637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amplitudMayor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 g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período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mientras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no se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verifica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propiedad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</a:t>
            </a:r>
            <a:r>
              <a:rPr lang="en-US" altLang="es-AR" sz="20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térmica</a:t>
            </a:r>
            <a:r>
              <a:rPr lang="en-US" altLang="es-AR" sz="20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del </a:t>
            </a:r>
            <a:r>
              <a:rPr lang="en-US" altLang="es-AR" sz="20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20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fue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mayor a g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se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verifica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propiedad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2193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4" name="23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2" name="51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30618" y="1052736"/>
            <a:ext cx="29770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amplitudMayor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4" name="23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2" name="51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30618" y="1052736"/>
            <a:ext cx="29770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amplitudMayor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3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611561" y="3140968"/>
            <a:ext cx="7776864" cy="3477875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boolean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amplitudMayor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(float g){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/*Decide si algún día la amplitud térmica (diferencia entre la temperatura máxima y la mínima) fue de más de g grados*/.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boolean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encontre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=false;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while ((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&lt;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()) &amp;&amp; (!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encontre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if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sz="20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amplitudDia</a:t>
            </a:r>
            <a:r>
              <a:rPr lang="en-US" altLang="es-AR" sz="20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sz="20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&gt;g)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encontre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=true;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else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encontre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067944" y="6021288"/>
            <a:ext cx="420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s-AR" b="1" dirty="0" err="1">
                <a:solidFill>
                  <a:srgbClr val="FF0000"/>
                </a:solidFill>
                <a:latin typeface="Arial Unicode MS" pitchFamily="34" charset="-128"/>
              </a:rPr>
              <a:t>Recorrido</a:t>
            </a:r>
            <a:r>
              <a:rPr lang="en-US" altLang="es-AR" b="1" dirty="0">
                <a:solidFill>
                  <a:srgbClr val="FF0000"/>
                </a:solidFill>
                <a:latin typeface="Arial Unicode MS" pitchFamily="34" charset="-128"/>
              </a:rPr>
              <a:t> NO  </a:t>
            </a:r>
            <a:r>
              <a:rPr lang="en-US" altLang="es-AR" b="1" dirty="0" err="1">
                <a:solidFill>
                  <a:srgbClr val="FF0000"/>
                </a:solidFill>
                <a:latin typeface="Arial Unicode MS" pitchFamily="34" charset="-128"/>
              </a:rPr>
              <a:t>Exhaustivo</a:t>
            </a:r>
            <a:r>
              <a:rPr lang="en-US" altLang="es-AR" b="1" dirty="0">
                <a:solidFill>
                  <a:srgbClr val="FF0000"/>
                </a:solidFill>
                <a:latin typeface="Arial Unicode MS" pitchFamily="34" charset="-128"/>
              </a:rPr>
              <a:t> 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14472" y="836712"/>
            <a:ext cx="827563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amplitudMayor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 g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del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período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mientras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no se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verifica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propiedad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térmica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fue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mayor a g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se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verifica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propiedad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	</a:t>
            </a:r>
          </a:p>
        </p:txBody>
      </p:sp>
    </p:spTree>
    <p:extLst>
      <p:ext uri="{BB962C8B-B14F-4D97-AF65-F5344CB8AC3E}">
        <p14:creationId xmlns:p14="http://schemas.microsoft.com/office/powerpoint/2010/main" val="333657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14472" y="836712"/>
            <a:ext cx="827563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amplitudMayor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 g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del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período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mientras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no se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verifica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propiedad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térmica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fue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mayor a g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se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verifica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propiedad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	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3568" y="3174366"/>
            <a:ext cx="7597154" cy="1938992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[] max;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[] min;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</a:t>
            </a:r>
            <a:r>
              <a:rPr lang="en-US" altLang="es-AR" sz="20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rivate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float </a:t>
            </a:r>
            <a:r>
              <a:rPr lang="es-ES" altLang="es-AR" sz="20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amplitudDia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s-E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return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MATH.abs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(max[d]-min[d]);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 dirty="0">
              <a:solidFill>
                <a:srgbClr val="0099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8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83567" y="1124744"/>
            <a:ext cx="7598421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i="1" dirty="0">
                <a:latin typeface="Calibri" pitchFamily="34" charset="0"/>
              </a:rPr>
              <a:t>Defina una clase </a:t>
            </a:r>
            <a:r>
              <a:rPr lang="es-ES" altLang="es-AR" sz="2800" b="1" i="1" dirty="0" err="1">
                <a:latin typeface="Calibri" pitchFamily="34" charset="0"/>
              </a:rPr>
              <a:t>TempMinMaxEst</a:t>
            </a:r>
            <a:r>
              <a:rPr lang="es-ES" altLang="es-AR" sz="2800" b="1" i="1" dirty="0">
                <a:latin typeface="Calibri" pitchFamily="34" charset="0"/>
              </a:rPr>
              <a:t> </a:t>
            </a:r>
            <a:r>
              <a:rPr lang="es-ES" altLang="es-AR" sz="2800" i="1" dirty="0">
                <a:latin typeface="Calibri" pitchFamily="34" charset="0"/>
              </a:rPr>
              <a:t>que encapsule la representación de las </a:t>
            </a:r>
            <a:r>
              <a:rPr lang="es-ES" altLang="es-AR" sz="2800" b="1" i="1" dirty="0">
                <a:latin typeface="Calibri" pitchFamily="34" charset="0"/>
              </a:rPr>
              <a:t>temperaturas mínimas y máximas</a:t>
            </a:r>
            <a:r>
              <a:rPr lang="es-ES" altLang="es-AR" sz="2800" i="1" dirty="0">
                <a:latin typeface="Calibri" pitchFamily="34" charset="0"/>
              </a:rPr>
              <a:t> registradas en una estación meteorológica y brinde operaciones para:</a:t>
            </a:r>
          </a:p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Contar en cuántos días heló </a:t>
            </a:r>
          </a:p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Contar en cuántos días heló todo el día</a:t>
            </a:r>
          </a:p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Retornar el mayor promedio (entre  temperaturas mínima y máxima)  </a:t>
            </a:r>
            <a:r>
              <a:rPr lang="es-ES" altLang="es-AR" sz="2800" i="1" dirty="0" smtClean="0">
                <a:latin typeface="Calibri" pitchFamily="34" charset="0"/>
              </a:rPr>
              <a:t>registrado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800" i="1" dirty="0"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56673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14472" y="836712"/>
            <a:ext cx="827563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amplitudMayor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 g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del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período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mientras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no se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verifica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propiedad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térmica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fue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mayor a g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se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verifica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propiedad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	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3568" y="3174366"/>
            <a:ext cx="7597154" cy="1631216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[][] 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float </a:t>
            </a:r>
            <a:r>
              <a:rPr lang="es-ES" altLang="es-AR" sz="20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amplitudDia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s-E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return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MATH.abs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[1][d]-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[0][d]);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 dirty="0">
              <a:solidFill>
                <a:srgbClr val="0099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40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1216" y="980728"/>
            <a:ext cx="757118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s-AR" altLang="es-AR" sz="2800" i="1" dirty="0" smtClean="0">
                <a:latin typeface="Calibri" pitchFamily="34" charset="0"/>
              </a:rPr>
              <a:t>Decidir </a:t>
            </a:r>
            <a:r>
              <a:rPr lang="es-AR" altLang="es-AR" sz="2800" i="1" dirty="0">
                <a:latin typeface="Calibri" pitchFamily="34" charset="0"/>
              </a:rPr>
              <a:t>si entre dos días consecutivos, la diferencias entre las temperaturas máximas o la diferencia entre las temperaturas mínimas, fue mayor que g.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800" i="1" dirty="0">
              <a:latin typeface="Calibri" pitchFamily="34" charset="0"/>
            </a:endParaRPr>
          </a:p>
        </p:txBody>
      </p:sp>
      <p:sp>
        <p:nvSpPr>
          <p:cNvPr id="126980" name="Text Box 11"/>
          <p:cNvSpPr txBox="1">
            <a:spLocks noChangeArrowheads="1"/>
          </p:cNvSpPr>
          <p:nvPr/>
        </p:nvSpPr>
        <p:spPr bwMode="auto">
          <a:xfrm>
            <a:off x="593725" y="6400800"/>
            <a:ext cx="768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009900"/>
                </a:solidFill>
                <a:latin typeface="Arial Unicode MS" pitchFamily="34" charset="-128"/>
              </a:rPr>
              <a:t>Establecer casos de prueba</a:t>
            </a:r>
            <a:r>
              <a:rPr lang="en-US" altLang="es-AR">
                <a:solidFill>
                  <a:srgbClr val="009900"/>
                </a:solidFill>
                <a:latin typeface="Arial Unicode MS" pitchFamily="34" charset="-128"/>
              </a:rPr>
              <a:t> </a:t>
            </a:r>
            <a:endParaRPr lang="en-US" altLang="es-AR">
              <a:latin typeface="Arial Unicode MS" pitchFamily="34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78125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630411" y="2324770"/>
            <a:ext cx="5165725" cy="438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630411" y="2324770"/>
            <a:ext cx="4983162" cy="343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cantHeladas</a:t>
            </a:r>
            <a:r>
              <a:rPr lang="es-AR" altLang="es-AR" dirty="0" smtClean="0">
                <a:latin typeface="Arial Unicode MS" pitchFamily="34" charset="-128"/>
              </a:rPr>
              <a:t>():entero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None/>
            </a:pPr>
            <a:r>
              <a:rPr lang="es-AR" altLang="es-AR" dirty="0" err="1">
                <a:latin typeface="Arial Unicode MS" pitchFamily="34" charset="-128"/>
              </a:rPr>
              <a:t>heloTodo</a:t>
            </a:r>
            <a:r>
              <a:rPr lang="es-AR" altLang="es-AR" dirty="0">
                <a:latin typeface="Arial Unicode MS" pitchFamily="34" charset="-128"/>
              </a:rPr>
              <a:t>():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mayorPromedio</a:t>
            </a:r>
            <a:r>
              <a:rPr lang="es-AR" altLang="es-AR" dirty="0" smtClean="0">
                <a:latin typeface="Arial Unicode MS" pitchFamily="34" charset="-128"/>
              </a:rPr>
              <a:t> </a:t>
            </a:r>
            <a:r>
              <a:rPr lang="es-AR" altLang="es-AR" dirty="0">
                <a:latin typeface="Arial Unicode MS" pitchFamily="34" charset="-128"/>
              </a:rPr>
              <a:t>() : 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amplitudMayor</a:t>
            </a:r>
            <a:r>
              <a:rPr lang="es-AR" altLang="es-AR" dirty="0" smtClean="0">
                <a:latin typeface="Arial Unicode MS" pitchFamily="34" charset="-128"/>
              </a:rPr>
              <a:t>(</a:t>
            </a:r>
            <a:r>
              <a:rPr lang="es-AR" altLang="es-AR" dirty="0" err="1" smtClean="0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 : </a:t>
            </a:r>
            <a:r>
              <a:rPr lang="es-AR" altLang="es-AR" dirty="0" err="1">
                <a:latin typeface="Arial Unicode MS" pitchFamily="34" charset="-128"/>
              </a:rPr>
              <a:t>boolean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>
                <a:solidFill>
                  <a:srgbClr val="FF0000"/>
                </a:solidFill>
                <a:latin typeface="Arial Unicode MS" pitchFamily="34" charset="-128"/>
              </a:rPr>
              <a:t>minmaxSigMayor</a:t>
            </a:r>
            <a:r>
              <a:rPr lang="es-AR" altLang="es-AR" dirty="0">
                <a:solidFill>
                  <a:srgbClr val="FF0000"/>
                </a:solidFill>
                <a:latin typeface="Arial Unicode MS" pitchFamily="34" charset="-128"/>
              </a:rPr>
              <a:t> (</a:t>
            </a:r>
            <a:r>
              <a:rPr lang="es-AR" altLang="es-AR" dirty="0" err="1">
                <a:solidFill>
                  <a:srgbClr val="FF0000"/>
                </a:solidFill>
                <a:latin typeface="Arial Unicode MS" pitchFamily="34" charset="-128"/>
              </a:rPr>
              <a:t>g:real</a:t>
            </a:r>
            <a:r>
              <a:rPr lang="es-AR" altLang="es-AR" dirty="0">
                <a:solidFill>
                  <a:srgbClr val="FF0000"/>
                </a:solidFill>
                <a:latin typeface="Arial Unicode MS" pitchFamily="34" charset="-128"/>
              </a:rPr>
              <a:t>):</a:t>
            </a:r>
            <a:r>
              <a:rPr lang="es-AR" altLang="es-AR" dirty="0" err="1">
                <a:solidFill>
                  <a:srgbClr val="FF0000"/>
                </a:solidFill>
                <a:latin typeface="Arial Unicode MS" pitchFamily="34" charset="-128"/>
              </a:rPr>
              <a:t>boolean</a:t>
            </a:r>
            <a:endParaRPr lang="es-AR" altLang="es-AR" dirty="0">
              <a:solidFill>
                <a:srgbClr val="FF0000"/>
              </a:solidFill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>
                <a:latin typeface="Arial Unicode MS" pitchFamily="34" charset="-128"/>
              </a:rPr>
              <a:t>amplitudSigMayor</a:t>
            </a:r>
            <a:r>
              <a:rPr lang="es-AR" altLang="es-AR" dirty="0">
                <a:latin typeface="Arial Unicode MS" pitchFamily="34" charset="-128"/>
              </a:rPr>
              <a:t>(</a:t>
            </a:r>
            <a:r>
              <a:rPr lang="es-AR" altLang="es-AR" dirty="0" err="1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):</a:t>
            </a:r>
            <a:r>
              <a:rPr lang="es-AR" altLang="es-AR" dirty="0" err="1" smtClean="0">
                <a:latin typeface="Arial Unicode MS" pitchFamily="34" charset="-128"/>
              </a:rPr>
              <a:t>boolean</a:t>
            </a:r>
            <a:endParaRPr lang="es-AR" altLang="es-AR" dirty="0" smtClean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amplitudNConsec</a:t>
            </a:r>
            <a:r>
              <a:rPr lang="es-AR" altLang="es-AR" dirty="0" smtClean="0">
                <a:latin typeface="Arial Unicode MS" pitchFamily="34" charset="-128"/>
              </a:rPr>
              <a:t>(</a:t>
            </a:r>
            <a:r>
              <a:rPr lang="es-AR" altLang="es-AR" dirty="0" err="1" smtClean="0">
                <a:latin typeface="Arial Unicode MS" pitchFamily="34" charset="-128"/>
              </a:rPr>
              <a:t>g:real</a:t>
            </a:r>
            <a:r>
              <a:rPr lang="es-AR" altLang="es-AR" dirty="0" smtClean="0">
                <a:latin typeface="Arial Unicode MS" pitchFamily="34" charset="-128"/>
              </a:rPr>
              <a:t>):</a:t>
            </a:r>
            <a:r>
              <a:rPr lang="es-AR" altLang="es-AR" dirty="0" err="1" smtClean="0">
                <a:latin typeface="Arial Unicode MS" pitchFamily="34" charset="-128"/>
              </a:rPr>
              <a:t>boolean</a:t>
            </a:r>
            <a:endParaRPr lang="es-AR" altLang="es-AR" dirty="0">
              <a:latin typeface="Arial Unicode MS" pitchFamily="34" charset="-128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630411" y="90872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TempMinMaxEst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630411" y="1456407"/>
            <a:ext cx="5165725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328471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509589" y="4338638"/>
            <a:ext cx="7878836" cy="1970087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boolean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minmaxSigMayor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(float g){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</a:t>
            </a:r>
            <a:r>
              <a:rPr lang="es-AR" altLang="es-AR" sz="1800" b="1" dirty="0" smtClean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Decide </a:t>
            </a:r>
            <a:r>
              <a:rPr lang="es-AR" altLang="es-AR" sz="18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 entre dos días consecutivos, la diferencias entre las temperaturas máximas o la diferencia entre las temperaturas mínimas, fue mayor que g.*/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…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3239" y="1025525"/>
            <a:ext cx="766916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minmaxSigMayor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 g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período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menos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último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    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mientras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no se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verifica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propiedad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diferencia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con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máxima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dia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siguiente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mayor a g 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diferencia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con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mínima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del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dia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siguiente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mayor a g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Se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verifica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propiedad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9500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2307676" y="4941168"/>
            <a:ext cx="896171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4" name="23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2" name="51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30618" y="1052736"/>
            <a:ext cx="2547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minmaxMayor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9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2307676" y="4941168"/>
            <a:ext cx="896171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4" name="23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2" name="51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30618" y="1052736"/>
            <a:ext cx="2547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minmaxMayor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60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2307676" y="4941168"/>
            <a:ext cx="896171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4" name="23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2" name="51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30618" y="1052736"/>
            <a:ext cx="2547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minmaxMayor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18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2307676" y="4941168"/>
            <a:ext cx="896171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4" name="23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2" name="51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30618" y="1052736"/>
            <a:ext cx="2547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minmaxMayor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5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546547" y="3573016"/>
            <a:ext cx="7841877" cy="3139321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boolean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minmaxSigMayor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(float g){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18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</a:t>
            </a:r>
            <a:r>
              <a:rPr lang="es-AR" altLang="es-AR" sz="18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Decide si entre dos días consecutivos, la diferencias entre las temperaturas máximas o la diferencia entre las temperaturas mínimas, fue mayor que g.*/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boolean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encontre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=false;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while ((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&lt;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</a:t>
            </a:r>
            <a:r>
              <a:rPr lang="en-US" altLang="es-AR" sz="18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-1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&amp;&amp; (!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encontre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if (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Math.abs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(max[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]-max[</a:t>
            </a:r>
            <a:r>
              <a:rPr lang="en-US" altLang="es-AR" sz="18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i+1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])&gt;g) ||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Math.abs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(min[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]-min[</a:t>
            </a:r>
            <a:r>
              <a:rPr lang="en-US" altLang="es-AR" sz="18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i+1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])&gt;g))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encontre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=true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else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encontre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067943" y="6030876"/>
            <a:ext cx="420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s-AR" b="1" dirty="0" err="1">
                <a:solidFill>
                  <a:srgbClr val="FF0000"/>
                </a:solidFill>
                <a:latin typeface="Arial Unicode MS" pitchFamily="34" charset="-128"/>
              </a:rPr>
              <a:t>Recorrido</a:t>
            </a:r>
            <a:r>
              <a:rPr lang="en-US" altLang="es-AR" b="1" dirty="0">
                <a:solidFill>
                  <a:srgbClr val="FF0000"/>
                </a:solidFill>
                <a:latin typeface="Arial Unicode MS" pitchFamily="34" charset="-128"/>
              </a:rPr>
              <a:t> NO  </a:t>
            </a:r>
            <a:r>
              <a:rPr lang="en-US" altLang="es-AR" b="1" dirty="0" err="1">
                <a:solidFill>
                  <a:srgbClr val="FF0000"/>
                </a:solidFill>
                <a:latin typeface="Arial Unicode MS" pitchFamily="34" charset="-128"/>
              </a:rPr>
              <a:t>Exhaustivo</a:t>
            </a:r>
            <a:r>
              <a:rPr lang="en-US" altLang="es-AR" b="1" dirty="0">
                <a:solidFill>
                  <a:srgbClr val="FF0000"/>
                </a:solidFill>
                <a:latin typeface="Arial Unicode MS" pitchFamily="34" charset="-128"/>
              </a:rPr>
              <a:t>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03239" y="692696"/>
            <a:ext cx="766916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minmaxSigMayor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 g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del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período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menos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último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    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mientras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no se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verifica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propiedad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diferencia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con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máxima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del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dia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siguiente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es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mayor a g </a:t>
            </a:r>
            <a:r>
              <a:rPr lang="en-US" altLang="es-AR" sz="18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diferencia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con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mínima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del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dia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siguiente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es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mayor a g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Se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verifica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propiedad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	</a:t>
            </a:r>
          </a:p>
        </p:txBody>
      </p:sp>
    </p:spTree>
    <p:extLst>
      <p:ext uri="{BB962C8B-B14F-4D97-AF65-F5344CB8AC3E}">
        <p14:creationId xmlns:p14="http://schemas.microsoft.com/office/powerpoint/2010/main" val="198496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1216" y="980728"/>
            <a:ext cx="757118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s-AR" altLang="es-AR" sz="2800" i="1" dirty="0" smtClean="0">
                <a:latin typeface="Calibri" pitchFamily="34" charset="0"/>
              </a:rPr>
              <a:t>Decidir </a:t>
            </a:r>
            <a:r>
              <a:rPr lang="es-AR" altLang="es-AR" sz="2800" i="1" dirty="0">
                <a:latin typeface="Calibri" pitchFamily="34" charset="0"/>
              </a:rPr>
              <a:t>si entre dos días consecutivos, la diferencia entre las amplitudes térmicas fue mayor que un cierto valor g. </a:t>
            </a:r>
            <a:endParaRPr lang="es-AR" altLang="es-AR" sz="2800" i="1" dirty="0" smtClean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800" i="1" dirty="0">
              <a:latin typeface="Calibri" pitchFamily="34" charset="0"/>
            </a:endParaRPr>
          </a:p>
        </p:txBody>
      </p:sp>
      <p:sp>
        <p:nvSpPr>
          <p:cNvPr id="126980" name="Text Box 11"/>
          <p:cNvSpPr txBox="1">
            <a:spLocks noChangeArrowheads="1"/>
          </p:cNvSpPr>
          <p:nvPr/>
        </p:nvSpPr>
        <p:spPr bwMode="auto">
          <a:xfrm>
            <a:off x="593725" y="6400800"/>
            <a:ext cx="768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009900"/>
                </a:solidFill>
                <a:latin typeface="Arial Unicode MS" pitchFamily="34" charset="-128"/>
              </a:rPr>
              <a:t>Establecer casos de prueba</a:t>
            </a:r>
            <a:r>
              <a:rPr lang="en-US" altLang="es-AR">
                <a:solidFill>
                  <a:srgbClr val="009900"/>
                </a:solidFill>
                <a:latin typeface="Arial Unicode MS" pitchFamily="34" charset="-128"/>
              </a:rPr>
              <a:t> </a:t>
            </a:r>
            <a:endParaRPr lang="en-US" altLang="es-AR">
              <a:latin typeface="Arial Unicode MS" pitchFamily="34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242714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1216" y="980728"/>
            <a:ext cx="7571184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s-ES" altLang="es-AR" sz="2800" i="1" dirty="0">
                <a:latin typeface="Calibri" pitchFamily="34" charset="0"/>
              </a:rPr>
              <a:t>Decidir si algún día la amplitud térmica (diferencia entre la temperatura máxima y la mínima) fue de más de g grados.  </a:t>
            </a:r>
          </a:p>
          <a:p>
            <a:pPr algn="l" eaLnBrk="1" hangingPunct="1">
              <a:spcBef>
                <a:spcPct val="0"/>
              </a:spcBef>
            </a:pPr>
            <a:r>
              <a:rPr lang="es-AR" altLang="es-AR" sz="2800" i="1" dirty="0" smtClean="0">
                <a:latin typeface="Calibri" pitchFamily="34" charset="0"/>
              </a:rPr>
              <a:t>Decidir </a:t>
            </a:r>
            <a:r>
              <a:rPr lang="es-AR" altLang="es-AR" sz="2800" i="1" dirty="0">
                <a:latin typeface="Calibri" pitchFamily="34" charset="0"/>
              </a:rPr>
              <a:t>si entre dos días consecutivos, la diferencias entre las temperaturas máximas o la diferencia entre las temperaturas mínimas, fue mayor que g.</a:t>
            </a:r>
          </a:p>
          <a:p>
            <a:pPr algn="l" eaLnBrk="1" hangingPunct="1">
              <a:spcBef>
                <a:spcPct val="0"/>
              </a:spcBef>
            </a:pPr>
            <a:r>
              <a:rPr lang="es-AR" altLang="es-AR" sz="2800" i="1" dirty="0">
                <a:latin typeface="Calibri" pitchFamily="34" charset="0"/>
              </a:rPr>
              <a:t>Decidir si entre dos días consecutivos, la diferencia entre las amplitudes térmicas fue mayor que un cierto valor g. </a:t>
            </a:r>
            <a:endParaRPr lang="es-AR" altLang="es-AR" sz="2800" i="1" dirty="0" smtClean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s-AR" altLang="es-AR" sz="2800" i="1" dirty="0" smtClean="0">
                <a:latin typeface="Calibri" pitchFamily="34" charset="0"/>
              </a:rPr>
              <a:t>Decidir si hubo n días consecutivos con </a:t>
            </a:r>
            <a:r>
              <a:rPr lang="es-ES_tradnl" altLang="es-AR" sz="2800" i="1" dirty="0" smtClean="0">
                <a:latin typeface="Calibri" pitchFamily="34" charset="0"/>
              </a:rPr>
              <a:t>amplitudes mayores a un valor g. </a:t>
            </a:r>
            <a:endParaRPr lang="es-ES" altLang="es-AR" sz="2800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800" i="1" dirty="0">
              <a:latin typeface="Calibri" pitchFamily="34" charset="0"/>
            </a:endParaRPr>
          </a:p>
        </p:txBody>
      </p:sp>
      <p:sp>
        <p:nvSpPr>
          <p:cNvPr id="126980" name="Text Box 11"/>
          <p:cNvSpPr txBox="1">
            <a:spLocks noChangeArrowheads="1"/>
          </p:cNvSpPr>
          <p:nvPr/>
        </p:nvSpPr>
        <p:spPr bwMode="auto">
          <a:xfrm>
            <a:off x="593725" y="6400800"/>
            <a:ext cx="768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009900"/>
                </a:solidFill>
                <a:latin typeface="Arial Unicode MS" pitchFamily="34" charset="-128"/>
              </a:rPr>
              <a:t>Establecer casos de prueba</a:t>
            </a:r>
            <a:r>
              <a:rPr lang="en-US" altLang="es-AR">
                <a:solidFill>
                  <a:srgbClr val="009900"/>
                </a:solidFill>
                <a:latin typeface="Arial Unicode MS" pitchFamily="34" charset="-128"/>
              </a:rPr>
              <a:t> </a:t>
            </a:r>
            <a:endParaRPr lang="en-US" altLang="es-AR">
              <a:latin typeface="Arial Unicode MS" pitchFamily="34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4695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630411" y="2324770"/>
            <a:ext cx="5165725" cy="438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630411" y="2324770"/>
            <a:ext cx="4983162" cy="343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cantHeladas</a:t>
            </a:r>
            <a:r>
              <a:rPr lang="es-AR" altLang="es-AR" dirty="0" smtClean="0">
                <a:latin typeface="Arial Unicode MS" pitchFamily="34" charset="-128"/>
              </a:rPr>
              <a:t>():entero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None/>
            </a:pPr>
            <a:r>
              <a:rPr lang="es-AR" altLang="es-AR" dirty="0" err="1">
                <a:latin typeface="Arial Unicode MS" pitchFamily="34" charset="-128"/>
              </a:rPr>
              <a:t>heloTodo</a:t>
            </a:r>
            <a:r>
              <a:rPr lang="es-AR" altLang="es-AR" dirty="0">
                <a:latin typeface="Arial Unicode MS" pitchFamily="34" charset="-128"/>
              </a:rPr>
              <a:t>():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mayorPromedio</a:t>
            </a:r>
            <a:r>
              <a:rPr lang="es-AR" altLang="es-AR" dirty="0" smtClean="0">
                <a:latin typeface="Arial Unicode MS" pitchFamily="34" charset="-128"/>
              </a:rPr>
              <a:t> </a:t>
            </a:r>
            <a:r>
              <a:rPr lang="es-AR" altLang="es-AR" dirty="0">
                <a:latin typeface="Arial Unicode MS" pitchFamily="34" charset="-128"/>
              </a:rPr>
              <a:t>() : 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amplitudMayor</a:t>
            </a:r>
            <a:r>
              <a:rPr lang="es-AR" altLang="es-AR" dirty="0" smtClean="0">
                <a:latin typeface="Arial Unicode MS" pitchFamily="34" charset="-128"/>
              </a:rPr>
              <a:t>(</a:t>
            </a:r>
            <a:r>
              <a:rPr lang="es-AR" altLang="es-AR" dirty="0" err="1" smtClean="0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 : </a:t>
            </a:r>
            <a:r>
              <a:rPr lang="es-AR" altLang="es-AR" dirty="0" err="1">
                <a:latin typeface="Arial Unicode MS" pitchFamily="34" charset="-128"/>
              </a:rPr>
              <a:t>boolean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>
                <a:latin typeface="Arial Unicode MS" pitchFamily="34" charset="-128"/>
              </a:rPr>
              <a:t>minmaxSigMayor</a:t>
            </a:r>
            <a:r>
              <a:rPr lang="es-AR" altLang="es-AR" dirty="0">
                <a:latin typeface="Arial Unicode MS" pitchFamily="34" charset="-128"/>
              </a:rPr>
              <a:t> (</a:t>
            </a:r>
            <a:r>
              <a:rPr lang="es-AR" altLang="es-AR" dirty="0" err="1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):</a:t>
            </a:r>
            <a:r>
              <a:rPr lang="es-AR" altLang="es-AR" dirty="0" err="1">
                <a:latin typeface="Arial Unicode MS" pitchFamily="34" charset="-128"/>
              </a:rPr>
              <a:t>boolean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>
                <a:solidFill>
                  <a:srgbClr val="FF0000"/>
                </a:solidFill>
                <a:latin typeface="Arial Unicode MS" pitchFamily="34" charset="-128"/>
              </a:rPr>
              <a:t>amplitudSigMayor</a:t>
            </a:r>
            <a:r>
              <a:rPr lang="es-AR" altLang="es-AR" dirty="0">
                <a:solidFill>
                  <a:srgbClr val="FF0000"/>
                </a:solidFill>
                <a:latin typeface="Arial Unicode MS" pitchFamily="34" charset="-128"/>
              </a:rPr>
              <a:t>(</a:t>
            </a:r>
            <a:r>
              <a:rPr lang="es-AR" altLang="es-AR" dirty="0" err="1">
                <a:solidFill>
                  <a:srgbClr val="FF0000"/>
                </a:solidFill>
                <a:latin typeface="Arial Unicode MS" pitchFamily="34" charset="-128"/>
              </a:rPr>
              <a:t>g:real</a:t>
            </a:r>
            <a:r>
              <a:rPr lang="es-AR" altLang="es-AR" dirty="0">
                <a:solidFill>
                  <a:srgbClr val="FF0000"/>
                </a:solidFill>
                <a:latin typeface="Arial Unicode MS" pitchFamily="34" charset="-128"/>
              </a:rPr>
              <a:t>):</a:t>
            </a:r>
            <a:r>
              <a:rPr lang="es-AR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boolean</a:t>
            </a:r>
            <a:endParaRPr lang="es-AR" altLang="es-AR" dirty="0" smtClean="0">
              <a:solidFill>
                <a:srgbClr val="FF0000"/>
              </a:solidFill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amplitudNConsec</a:t>
            </a:r>
            <a:r>
              <a:rPr lang="es-AR" altLang="es-AR" dirty="0" smtClean="0">
                <a:latin typeface="Arial Unicode MS" pitchFamily="34" charset="-128"/>
              </a:rPr>
              <a:t>(</a:t>
            </a:r>
            <a:r>
              <a:rPr lang="es-AR" altLang="es-AR" dirty="0" err="1" smtClean="0">
                <a:latin typeface="Arial Unicode MS" pitchFamily="34" charset="-128"/>
              </a:rPr>
              <a:t>g:real</a:t>
            </a:r>
            <a:r>
              <a:rPr lang="es-AR" altLang="es-AR" dirty="0" smtClean="0">
                <a:latin typeface="Arial Unicode MS" pitchFamily="34" charset="-128"/>
              </a:rPr>
              <a:t>):</a:t>
            </a:r>
            <a:r>
              <a:rPr lang="es-AR" altLang="es-AR" dirty="0" err="1" smtClean="0">
                <a:latin typeface="Arial Unicode MS" pitchFamily="34" charset="-128"/>
              </a:rPr>
              <a:t>boolean</a:t>
            </a:r>
            <a:endParaRPr lang="es-AR" altLang="es-AR" dirty="0">
              <a:latin typeface="Arial Unicode MS" pitchFamily="34" charset="-128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630411" y="908720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TempMinMaxEst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630411" y="1456407"/>
            <a:ext cx="5165725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62442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509589" y="4192588"/>
            <a:ext cx="7806828" cy="2492375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boolean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amplitudSigMayor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(float g){</a:t>
            </a:r>
            <a:endParaRPr lang="pt-BR" altLang="es-AR" sz="22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/*Decidir si entre dos días consecutivos, la diferencia entre las amplitudes térmicas fue mayor que un cierto valor g*/</a:t>
            </a:r>
            <a:endParaRPr lang="es-ES" altLang="es-AR" sz="2200" b="1" dirty="0">
              <a:solidFill>
                <a:srgbClr val="0099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…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3238" y="1120775"/>
            <a:ext cx="82756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amplitudSigMayor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 g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del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período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menos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último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y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mientras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no se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verifica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propiedad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diferencia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entre la </a:t>
            </a:r>
            <a:r>
              <a:rPr lang="en-US" altLang="es-AR" sz="2000" b="1" dirty="0" err="1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</a:t>
            </a:r>
            <a:r>
              <a:rPr lang="en-US" altLang="es-AR" sz="20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20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y la 	</a:t>
            </a:r>
            <a:r>
              <a:rPr lang="en-US" altLang="es-AR" sz="2000" b="1" dirty="0" err="1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</a:t>
            </a:r>
            <a:r>
              <a:rPr lang="en-US" altLang="es-AR" sz="20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del </a:t>
            </a:r>
            <a:r>
              <a:rPr lang="en-US" altLang="es-AR" sz="2000" b="1" dirty="0" err="1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dia</a:t>
            </a:r>
            <a:r>
              <a:rPr lang="en-US" altLang="es-AR" sz="20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siguiente</a:t>
            </a:r>
            <a:r>
              <a:rPr lang="en-US" altLang="es-AR" sz="20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es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mayor a g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Se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verifica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propiedad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7584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4" name="23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2" name="51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30618" y="1052736"/>
            <a:ext cx="3621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amplitudSigMayor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4" name="23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2" name="51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30618" y="1052736"/>
            <a:ext cx="3621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amplitudSigMayor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23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575246" y="3212976"/>
            <a:ext cx="7741170" cy="3139321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boolean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amplitudSigMayor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(float g){</a:t>
            </a:r>
            <a:endParaRPr lang="pt-BR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/*Decide si entre dos días consecutivos, la diferencia entre las amplitudes térmicas fue mayor que un cierto valor g*/</a:t>
            </a:r>
            <a:endParaRPr lang="es-ES" altLang="es-AR" sz="1800" b="1" dirty="0">
              <a:solidFill>
                <a:srgbClr val="0099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boolean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encontre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=false;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while 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((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&lt;</a:t>
            </a:r>
            <a:r>
              <a:rPr lang="en-US" altLang="es-AR" sz="18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n-US" altLang="es-AR" sz="18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()-1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&amp;&amp; (!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encontre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if (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Math.abs</a:t>
            </a:r>
            <a:r>
              <a:rPr lang="en-US" altLang="es-AR" sz="18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sz="18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amplitudDia</a:t>
            </a:r>
            <a:r>
              <a:rPr lang="en-US" altLang="es-AR" sz="18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sz="18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18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-</a:t>
            </a:r>
            <a:r>
              <a:rPr lang="en-US" altLang="es-AR" sz="18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amplitudDia</a:t>
            </a:r>
            <a:r>
              <a:rPr lang="en-US" altLang="es-AR" sz="18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(i+1)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)&gt;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encontre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=true;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else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encontre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 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3238" y="904751"/>
            <a:ext cx="827563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amplitudSigMayor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 g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del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período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menos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el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último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y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mientras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no se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verifica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propiedad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diferencia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entre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del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 la 	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del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dia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siguiente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es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mayor a g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Se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verifica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propiedad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	</a:t>
            </a:r>
          </a:p>
        </p:txBody>
      </p:sp>
    </p:spTree>
    <p:extLst>
      <p:ext uri="{BB962C8B-B14F-4D97-AF65-F5344CB8AC3E}">
        <p14:creationId xmlns:p14="http://schemas.microsoft.com/office/powerpoint/2010/main" val="309280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1216" y="980728"/>
            <a:ext cx="757118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s-AR" altLang="es-AR" sz="2800" i="1" smtClean="0">
                <a:latin typeface="Calibri" pitchFamily="34" charset="0"/>
              </a:rPr>
              <a:t>Decidir </a:t>
            </a:r>
            <a:r>
              <a:rPr lang="es-AR" altLang="es-AR" sz="2800" i="1" dirty="0" smtClean="0">
                <a:latin typeface="Calibri" pitchFamily="34" charset="0"/>
              </a:rPr>
              <a:t>si hubo n días consecutivos con </a:t>
            </a:r>
            <a:r>
              <a:rPr lang="es-ES_tradnl" altLang="es-AR" sz="2800" i="1" dirty="0" smtClean="0">
                <a:latin typeface="Calibri" pitchFamily="34" charset="0"/>
              </a:rPr>
              <a:t>amplitudes mayores a un valor g. </a:t>
            </a:r>
            <a:endParaRPr lang="es-ES" altLang="es-AR" sz="2800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 i="1" dirty="0">
              <a:latin typeface="Calibri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800" i="1" dirty="0">
              <a:latin typeface="Calibri" pitchFamily="34" charset="0"/>
            </a:endParaRPr>
          </a:p>
        </p:txBody>
      </p:sp>
      <p:sp>
        <p:nvSpPr>
          <p:cNvPr id="126980" name="Text Box 11"/>
          <p:cNvSpPr txBox="1">
            <a:spLocks noChangeArrowheads="1"/>
          </p:cNvSpPr>
          <p:nvPr/>
        </p:nvSpPr>
        <p:spPr bwMode="auto">
          <a:xfrm>
            <a:off x="593725" y="6400800"/>
            <a:ext cx="768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009900"/>
                </a:solidFill>
                <a:latin typeface="Arial Unicode MS" pitchFamily="34" charset="-128"/>
              </a:rPr>
              <a:t>Establecer casos de prueba</a:t>
            </a:r>
            <a:r>
              <a:rPr lang="en-US" altLang="es-AR">
                <a:solidFill>
                  <a:srgbClr val="009900"/>
                </a:solidFill>
                <a:latin typeface="Arial Unicode MS" pitchFamily="34" charset="-128"/>
              </a:rPr>
              <a:t> </a:t>
            </a:r>
            <a:endParaRPr lang="en-US" altLang="es-AR">
              <a:latin typeface="Arial Unicode MS" pitchFamily="34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97852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630411" y="2324770"/>
            <a:ext cx="6605885" cy="438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630410" y="2324770"/>
            <a:ext cx="6372425" cy="343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>
                <a:latin typeface="Arial Unicode MS" pitchFamily="34" charset="-128"/>
              </a:rPr>
              <a:t>&lt;&lt;consultas&gt;&gt;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cantHeladas</a:t>
            </a:r>
            <a:r>
              <a:rPr lang="es-AR" altLang="es-AR" dirty="0" smtClean="0">
                <a:latin typeface="Arial Unicode MS" pitchFamily="34" charset="-128"/>
              </a:rPr>
              <a:t>():entero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None/>
            </a:pPr>
            <a:r>
              <a:rPr lang="es-AR" altLang="es-AR" dirty="0" err="1">
                <a:latin typeface="Arial Unicode MS" pitchFamily="34" charset="-128"/>
              </a:rPr>
              <a:t>heloTodo</a:t>
            </a:r>
            <a:r>
              <a:rPr lang="es-AR" altLang="es-AR" dirty="0">
                <a:latin typeface="Arial Unicode MS" pitchFamily="34" charset="-128"/>
              </a:rPr>
              <a:t>():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mayorPromedio</a:t>
            </a:r>
            <a:r>
              <a:rPr lang="es-AR" altLang="es-AR" dirty="0" smtClean="0">
                <a:latin typeface="Arial Unicode MS" pitchFamily="34" charset="-128"/>
              </a:rPr>
              <a:t> </a:t>
            </a:r>
            <a:r>
              <a:rPr lang="es-AR" altLang="es-AR" dirty="0">
                <a:latin typeface="Arial Unicode MS" pitchFamily="34" charset="-128"/>
              </a:rPr>
              <a:t>() : 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latin typeface="Arial Unicode MS" pitchFamily="34" charset="-128"/>
              </a:rPr>
              <a:t>amplitudMayor</a:t>
            </a:r>
            <a:r>
              <a:rPr lang="es-AR" altLang="es-AR" dirty="0" smtClean="0">
                <a:latin typeface="Arial Unicode MS" pitchFamily="34" charset="-128"/>
              </a:rPr>
              <a:t>(</a:t>
            </a:r>
            <a:r>
              <a:rPr lang="es-AR" altLang="es-AR" dirty="0" err="1" smtClean="0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 : </a:t>
            </a:r>
            <a:r>
              <a:rPr lang="es-AR" altLang="es-AR" dirty="0" err="1">
                <a:latin typeface="Arial Unicode MS" pitchFamily="34" charset="-128"/>
              </a:rPr>
              <a:t>boolean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>
                <a:latin typeface="Arial Unicode MS" pitchFamily="34" charset="-128"/>
              </a:rPr>
              <a:t>minmaxSigMayor</a:t>
            </a:r>
            <a:r>
              <a:rPr lang="es-AR" altLang="es-AR" dirty="0">
                <a:latin typeface="Arial Unicode MS" pitchFamily="34" charset="-128"/>
              </a:rPr>
              <a:t> (</a:t>
            </a:r>
            <a:r>
              <a:rPr lang="es-AR" altLang="es-AR" dirty="0" err="1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):</a:t>
            </a:r>
            <a:r>
              <a:rPr lang="es-AR" altLang="es-AR" dirty="0" err="1">
                <a:latin typeface="Arial Unicode MS" pitchFamily="34" charset="-128"/>
              </a:rPr>
              <a:t>boolean</a:t>
            </a:r>
            <a:endParaRPr lang="es-AR" altLang="es-AR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>
                <a:latin typeface="Arial Unicode MS" pitchFamily="34" charset="-128"/>
              </a:rPr>
              <a:t>amplitudSigMayor</a:t>
            </a:r>
            <a:r>
              <a:rPr lang="es-AR" altLang="es-AR" dirty="0">
                <a:latin typeface="Arial Unicode MS" pitchFamily="34" charset="-128"/>
              </a:rPr>
              <a:t>(</a:t>
            </a:r>
            <a:r>
              <a:rPr lang="es-AR" altLang="es-AR" dirty="0" err="1">
                <a:latin typeface="Arial Unicode MS" pitchFamily="34" charset="-128"/>
              </a:rPr>
              <a:t>g:real</a:t>
            </a:r>
            <a:r>
              <a:rPr lang="es-AR" altLang="es-AR" dirty="0">
                <a:latin typeface="Arial Unicode MS" pitchFamily="34" charset="-128"/>
              </a:rPr>
              <a:t>):</a:t>
            </a:r>
            <a:r>
              <a:rPr lang="es-AR" altLang="es-AR" dirty="0" err="1" smtClean="0">
                <a:latin typeface="Arial Unicode MS" pitchFamily="34" charset="-128"/>
              </a:rPr>
              <a:t>boolean</a:t>
            </a:r>
            <a:endParaRPr lang="es-AR" altLang="es-AR" dirty="0" smtClean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amplitudNConsec</a:t>
            </a:r>
            <a:r>
              <a:rPr lang="es-AR" altLang="es-AR" dirty="0" smtClean="0">
                <a:solidFill>
                  <a:srgbClr val="FF0000"/>
                </a:solidFill>
                <a:latin typeface="Arial Unicode MS" pitchFamily="34" charset="-128"/>
              </a:rPr>
              <a:t>(</a:t>
            </a:r>
            <a:r>
              <a:rPr lang="es-AR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g:real,n:entero</a:t>
            </a:r>
            <a:r>
              <a:rPr lang="es-AR" altLang="es-AR" dirty="0" smtClean="0">
                <a:solidFill>
                  <a:srgbClr val="FF0000"/>
                </a:solidFill>
                <a:latin typeface="Arial Unicode MS" pitchFamily="34" charset="-128"/>
              </a:rPr>
              <a:t>):</a:t>
            </a:r>
            <a:r>
              <a:rPr lang="es-AR" altLang="es-AR" dirty="0" err="1" smtClean="0">
                <a:solidFill>
                  <a:srgbClr val="FF0000"/>
                </a:solidFill>
                <a:latin typeface="Arial Unicode MS" pitchFamily="34" charset="-128"/>
              </a:rPr>
              <a:t>boolean</a:t>
            </a:r>
            <a:endParaRPr lang="es-AR" altLang="es-AR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630411" y="908720"/>
            <a:ext cx="660588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>
                <a:latin typeface="Arial Unicode MS" pitchFamily="34" charset="-128"/>
              </a:rPr>
              <a:t>TempMinMaxEst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630411" y="1456407"/>
            <a:ext cx="6605885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5822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4" name="23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2" name="51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52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4" name="23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2" name="51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22 Flecha abajo"/>
          <p:cNvSpPr/>
          <p:nvPr/>
        </p:nvSpPr>
        <p:spPr>
          <a:xfrm>
            <a:off x="467544" y="350100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5" name="24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7" name="46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74638" y="1096963"/>
            <a:ext cx="3937322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 Unicode MS" pitchFamily="34" charset="-128"/>
              </a:rPr>
              <a:t>TempMinMaxEst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74638" y="1644650"/>
            <a:ext cx="3937322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solidFill>
                  <a:srgbClr val="FF0000"/>
                </a:solidFill>
                <a:latin typeface="Arial Unicode MS" pitchFamily="34" charset="-128"/>
              </a:rPr>
              <a:t>real [] min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solidFill>
                  <a:srgbClr val="FF0000"/>
                </a:solidFill>
                <a:latin typeface="Arial Unicode MS" pitchFamily="34" charset="-128"/>
              </a:rPr>
              <a:t>real [] max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274638" y="2514599"/>
            <a:ext cx="3937322" cy="11204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65125" y="2514600"/>
            <a:ext cx="37978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TempMinMaxEst</a:t>
            </a:r>
            <a:r>
              <a:rPr lang="es-AR" altLang="es-AR" sz="2000" dirty="0">
                <a:latin typeface="Arial Unicode MS" pitchFamily="34" charset="-128"/>
              </a:rPr>
              <a:t> (</a:t>
            </a:r>
            <a:r>
              <a:rPr lang="es-AR" altLang="es-AR" sz="2000" dirty="0" err="1">
                <a:latin typeface="Arial Unicode MS" pitchFamily="34" charset="-128"/>
              </a:rPr>
              <a:t>cant</a:t>
            </a:r>
            <a:r>
              <a:rPr lang="es-AR" altLang="es-AR" sz="2000" dirty="0">
                <a:latin typeface="Arial Unicode MS" pitchFamily="34" charset="-128"/>
              </a:rPr>
              <a:t> : entero)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000" dirty="0">
              <a:latin typeface="Arial Unicode MS" pitchFamily="34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257852" y="4221088"/>
            <a:ext cx="7914548" cy="1862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AR" altLang="es-AR" sz="2800" dirty="0" smtClean="0">
                <a:solidFill>
                  <a:schemeClr val="tx1"/>
                </a:solidFill>
                <a:ea typeface="Arial Unicode MS" pitchFamily="34" charset="-128"/>
                <a:cs typeface="Arial" panose="020B0604020202020204" pitchFamily="34" charset="0"/>
              </a:rPr>
              <a:t>En este diseño la estructura de datos son dos arreglos de componentes de tipo elemental.  </a:t>
            </a:r>
            <a:endParaRPr lang="es-AR" altLang="es-AR" sz="2800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83803" y="1772816"/>
            <a:ext cx="3868850" cy="188430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AR" altLang="es-AR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</a:rPr>
              <a:t>TempMinMaxEst</a:t>
            </a:r>
            <a:r>
              <a:rPr lang="es-AR" altLang="es-A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</a:rPr>
              <a:t> (</a:t>
            </a:r>
            <a:r>
              <a:rPr lang="es-AR" altLang="es-AR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</a:rPr>
              <a:t>cant</a:t>
            </a:r>
            <a:r>
              <a:rPr lang="es-AR" altLang="es-A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</a:rPr>
              <a:t> : entero) </a:t>
            </a:r>
          </a:p>
          <a:p>
            <a:pPr>
              <a:defRPr/>
            </a:pPr>
            <a:r>
              <a:rPr lang="es-AR" altLang="es-AR" sz="2000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Crea </a:t>
            </a:r>
            <a:r>
              <a:rPr lang="es-AR" altLang="es-AR" sz="20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una estructura para  mantener las temperaturas</a:t>
            </a:r>
          </a:p>
          <a:p>
            <a:pPr>
              <a:defRPr/>
            </a:pPr>
            <a:r>
              <a:rPr lang="es-AR" altLang="es-AR" sz="20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 </a:t>
            </a:r>
            <a:r>
              <a:rPr lang="es-AR" altLang="es-AR" sz="2000" dirty="0" err="1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cant</a:t>
            </a:r>
            <a:r>
              <a:rPr lang="es-AR" altLang="es-AR" sz="20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días y las inicializa en 0</a:t>
            </a:r>
            <a:r>
              <a:rPr lang="es-AR" altLang="es-AR" sz="2000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</a:t>
            </a:r>
            <a:endParaRPr lang="es-AR" altLang="es-AR" sz="2000" dirty="0">
              <a:solidFill>
                <a:schemeClr val="tx1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22 Flecha abajo"/>
          <p:cNvSpPr/>
          <p:nvPr/>
        </p:nvSpPr>
        <p:spPr>
          <a:xfrm>
            <a:off x="971600" y="350100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5" name="24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7" name="46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22 Flecha abajo"/>
          <p:cNvSpPr/>
          <p:nvPr/>
        </p:nvSpPr>
        <p:spPr>
          <a:xfrm>
            <a:off x="1619672" y="350100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5" name="24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7" name="46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22 Flecha abajo"/>
          <p:cNvSpPr/>
          <p:nvPr/>
        </p:nvSpPr>
        <p:spPr>
          <a:xfrm>
            <a:off x="2195736" y="350100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5" name="24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7" name="46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22 Flecha abajo"/>
          <p:cNvSpPr/>
          <p:nvPr/>
        </p:nvSpPr>
        <p:spPr>
          <a:xfrm>
            <a:off x="2771800" y="350100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5" name="24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7" name="46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22 Flecha abajo"/>
          <p:cNvSpPr/>
          <p:nvPr/>
        </p:nvSpPr>
        <p:spPr>
          <a:xfrm>
            <a:off x="3347864" y="357301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5" name="24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7" name="46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22 Flecha abajo"/>
          <p:cNvSpPr/>
          <p:nvPr/>
        </p:nvSpPr>
        <p:spPr>
          <a:xfrm>
            <a:off x="3995936" y="357301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5" name="24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7" name="46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22 Flecha abajo"/>
          <p:cNvSpPr/>
          <p:nvPr/>
        </p:nvSpPr>
        <p:spPr>
          <a:xfrm>
            <a:off x="4499992" y="357301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5" name="24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7" name="46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4" name="23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2" name="51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22 Flecha abajo"/>
          <p:cNvSpPr/>
          <p:nvPr/>
        </p:nvSpPr>
        <p:spPr>
          <a:xfrm>
            <a:off x="467544" y="350100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4611933" y="5637441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603821" y="563744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7" name="26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4" name="43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5" name="54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22 Flecha abajo"/>
          <p:cNvSpPr/>
          <p:nvPr/>
        </p:nvSpPr>
        <p:spPr>
          <a:xfrm>
            <a:off x="971600" y="350100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4611933" y="5637441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603821" y="563744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7" name="26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4" name="43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5" name="54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74638" y="1096963"/>
            <a:ext cx="3937322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 Unicode MS" pitchFamily="34" charset="-128"/>
              </a:rPr>
              <a:t>TempMinMaxEst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74638" y="1644650"/>
            <a:ext cx="3937322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solidFill>
                  <a:srgbClr val="FF0000"/>
                </a:solidFill>
                <a:latin typeface="Arial Unicode MS" pitchFamily="34" charset="-128"/>
              </a:rPr>
              <a:t>real [] [] </a:t>
            </a:r>
            <a:r>
              <a:rPr lang="es-AR" altLang="es-AR" sz="2000" dirty="0" err="1">
                <a:solidFill>
                  <a:srgbClr val="FF0000"/>
                </a:solidFill>
                <a:latin typeface="Arial Unicode MS" pitchFamily="34" charset="-128"/>
              </a:rPr>
              <a:t>minmax</a:t>
            </a:r>
            <a:endParaRPr lang="es-AR" altLang="es-AR" sz="2000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274638" y="2514599"/>
            <a:ext cx="3937322" cy="11204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65125" y="2514600"/>
            <a:ext cx="37978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 Unicode MS" pitchFamily="34" charset="-128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 Unicode MS" pitchFamily="34" charset="-128"/>
              </a:rPr>
              <a:t>TempMinMaxEst (cant : entero)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4483803" y="1772816"/>
            <a:ext cx="3868850" cy="188430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AR" altLang="es-AR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</a:rPr>
              <a:t>TempMinMaxEst</a:t>
            </a:r>
            <a:r>
              <a:rPr lang="es-AR" altLang="es-A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</a:rPr>
              <a:t> (</a:t>
            </a:r>
            <a:r>
              <a:rPr lang="es-AR" altLang="es-AR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</a:rPr>
              <a:t>cant</a:t>
            </a:r>
            <a:r>
              <a:rPr lang="es-AR" altLang="es-A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</a:rPr>
              <a:t> : entero) </a:t>
            </a:r>
          </a:p>
          <a:p>
            <a:pPr>
              <a:defRPr/>
            </a:pPr>
            <a:r>
              <a:rPr lang="es-AR" altLang="es-AR" sz="2000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Crea </a:t>
            </a:r>
            <a:r>
              <a:rPr lang="es-AR" altLang="es-AR" sz="20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una estructura para  mantener las temperaturas</a:t>
            </a:r>
          </a:p>
          <a:p>
            <a:pPr>
              <a:defRPr/>
            </a:pPr>
            <a:r>
              <a:rPr lang="es-AR" altLang="es-AR" sz="20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 </a:t>
            </a:r>
            <a:r>
              <a:rPr lang="es-AR" altLang="es-AR" sz="2000" dirty="0" err="1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cant</a:t>
            </a:r>
            <a:r>
              <a:rPr lang="es-AR" altLang="es-AR" sz="20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días y las inicializa en 0</a:t>
            </a:r>
            <a:r>
              <a:rPr lang="es-AR" altLang="es-AR" sz="2000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</a:t>
            </a:r>
            <a:endParaRPr lang="es-AR" altLang="es-AR" sz="2000" dirty="0">
              <a:solidFill>
                <a:schemeClr val="tx1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74638" y="3657121"/>
            <a:ext cx="3937322" cy="229215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AR" altLang="es-AR" sz="2400" dirty="0" smtClean="0">
                <a:solidFill>
                  <a:schemeClr val="tx1"/>
                </a:solidFill>
                <a:ea typeface="Arial Unicode MS" pitchFamily="34" charset="-128"/>
                <a:cs typeface="Arial" panose="020B0604020202020204" pitchFamily="34" charset="0"/>
              </a:rPr>
              <a:t>La primera fila mantiene las temperaturas mínimas y la segunda fila mantiene las temperaturas máximas de cada día del período.</a:t>
            </a:r>
            <a:endParaRPr lang="es-AR" altLang="es-AR" sz="2400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40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22 Flecha abajo"/>
          <p:cNvSpPr/>
          <p:nvPr/>
        </p:nvSpPr>
        <p:spPr>
          <a:xfrm>
            <a:off x="1619672" y="350100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4611933" y="5637441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603821" y="563744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7" name="26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4" name="43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5" name="54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22 Flecha abajo"/>
          <p:cNvSpPr/>
          <p:nvPr/>
        </p:nvSpPr>
        <p:spPr>
          <a:xfrm>
            <a:off x="2195736" y="350100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4611933" y="5637441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603821" y="563744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7" name="26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4" name="43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5" name="54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22 Flecha abajo"/>
          <p:cNvSpPr/>
          <p:nvPr/>
        </p:nvSpPr>
        <p:spPr>
          <a:xfrm>
            <a:off x="2771800" y="350100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4611933" y="5637441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603821" y="563744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7" name="26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4" name="43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5" name="54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22 Flecha abajo"/>
          <p:cNvSpPr/>
          <p:nvPr/>
        </p:nvSpPr>
        <p:spPr>
          <a:xfrm>
            <a:off x="3347864" y="357301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4611933" y="5637441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603821" y="563744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7" name="26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4" name="43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5" name="54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22 Flecha abajo"/>
          <p:cNvSpPr/>
          <p:nvPr/>
        </p:nvSpPr>
        <p:spPr>
          <a:xfrm>
            <a:off x="3995936" y="357301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4611933" y="5637441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603821" y="563744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7" name="26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4" name="43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5" name="54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22 Flecha abajo"/>
          <p:cNvSpPr/>
          <p:nvPr/>
        </p:nvSpPr>
        <p:spPr>
          <a:xfrm>
            <a:off x="4499992" y="357301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4611933" y="5637441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603821" y="563744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547664" y="5517232"/>
            <a:ext cx="403244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8" name="27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31" name="30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5" name="44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0" name="49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6" name="55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4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4" name="23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2" name="51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45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6751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4358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1964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9570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7177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783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32390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8.5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9996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47602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52093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628157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04221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780285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8356349" y="4041937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07677" y="494116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277419" y="56612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587597" y="4941168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</a:p>
          <a:p>
            <a:endParaRPr lang="es-A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95536" y="0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4" name="23 Rectángulo"/>
          <p:cNvSpPr/>
          <p:nvPr/>
        </p:nvSpPr>
        <p:spPr>
          <a:xfrm>
            <a:off x="32352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89959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47565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05172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7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62778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20384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77991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35597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3204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50810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6084168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17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660232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9</a:t>
            </a:r>
            <a:r>
              <a:rPr lang="es-AR" sz="2400" b="1" dirty="0" smtClean="0">
                <a:solidFill>
                  <a:sysClr val="windowText" lastClr="000000"/>
                </a:solidFill>
              </a:rPr>
              <a:t>.5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7236296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7812360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8388424" y="2132856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6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2352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89959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147565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-1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205172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2.0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62778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320384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77991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435597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93204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7.2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550810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11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6084168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10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6660232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3.0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7236296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2" name="51 Rectángulo"/>
          <p:cNvSpPr/>
          <p:nvPr/>
        </p:nvSpPr>
        <p:spPr>
          <a:xfrm>
            <a:off x="7812360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5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8388424" y="278092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solidFill>
                  <a:sysClr val="windowText" lastClr="000000"/>
                </a:solidFill>
              </a:rPr>
              <a:t>3</a:t>
            </a:r>
            <a:endParaRPr lang="es-A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330618" y="1052736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</a:pPr>
            <a:r>
              <a:rPr lang="es-AR" altLang="es-AR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amplitudNConsec</a:t>
            </a:r>
            <a:endParaRPr lang="es-AR" altLang="es-AR" sz="28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457201" y="4581128"/>
            <a:ext cx="7931224" cy="2154436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boolean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amplitudNConsec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(float </a:t>
            </a:r>
            <a:r>
              <a:rPr lang="en-US" altLang="es-AR" sz="22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g,int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n){</a:t>
            </a:r>
            <a:endParaRPr lang="pt-BR" altLang="es-AR" sz="22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2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</a:t>
            </a:r>
            <a:r>
              <a:rPr lang="es-AR" altLang="es-AR" sz="2200" b="1" dirty="0" smtClean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Decide </a:t>
            </a:r>
            <a:r>
              <a:rPr lang="es-AR" altLang="es-AR" sz="22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 hubo n días consecutivos con amplitudes mayores a un valor g. </a:t>
            </a:r>
            <a:r>
              <a:rPr lang="es-AR" altLang="es-AR" sz="2200" b="1" dirty="0" smtClean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*/</a:t>
            </a:r>
            <a:endParaRPr lang="es-ES" altLang="es-AR" sz="2200" b="1" dirty="0" smtClean="0">
              <a:solidFill>
                <a:srgbClr val="0099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…</a:t>
            </a:r>
            <a:endParaRPr lang="es-ES" altLang="es-AR" sz="22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3239" y="836712"/>
            <a:ext cx="766916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amplitudNConsec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g,n</a:t>
            </a:r>
            <a:endParaRPr lang="en-US" altLang="es-AR" sz="1800" b="1" dirty="0" smtClean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None/>
            </a:pP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del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período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mientras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 n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</a:t>
            </a:r>
            <a:r>
              <a:rPr lang="en-US" altLang="es-AR" sz="18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del </a:t>
            </a:r>
            <a:r>
              <a:rPr lang="en-US" altLang="es-AR" sz="18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18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fue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mayor a g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cont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+1 </a:t>
            </a:r>
            <a:endParaRPr lang="en-US" altLang="es-AR" sz="1800" b="1" dirty="0" smtClean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sino</a:t>
            </a:r>
            <a:endParaRPr lang="en-US" altLang="es-AR" sz="1800" b="1" dirty="0" smtClean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5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575246" y="3242007"/>
            <a:ext cx="7813178" cy="3139321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boolean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amplitudNConsec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(float g,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n){</a:t>
            </a:r>
            <a:endParaRPr lang="pt-BR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1800" b="1" dirty="0">
                <a:solidFill>
                  <a:srgbClr val="0099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/*Decide si hubo n días consecutivos con amplitudes mayores a un valor g. */</a:t>
            </a:r>
            <a:endParaRPr lang="es-ES" altLang="es-AR" sz="1800" b="1" dirty="0">
              <a:solidFill>
                <a:srgbClr val="0099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0;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while 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((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&lt;</a:t>
            </a:r>
            <a:r>
              <a:rPr lang="en-US" altLang="es-AR" sz="1800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cantDias</a:t>
            </a:r>
            <a:r>
              <a:rPr lang="en-US" altLang="es-AR" sz="1800" b="1" dirty="0" smtClean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&amp;&amp;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 n){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if 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sz="18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amplitudDia</a:t>
            </a:r>
            <a:r>
              <a:rPr lang="en-US" altLang="es-AR" sz="18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sz="18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18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&gt;g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++;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else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0;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++;}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==n;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 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52" y="836712"/>
            <a:ext cx="766916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Algoritmo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amplitudNConsec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g,n</a:t>
            </a:r>
            <a:endParaRPr lang="en-US" altLang="es-AR" sz="1800" b="1" dirty="0" smtClean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None/>
            </a:pP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para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cada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día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del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período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y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mientras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cont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 n</a:t>
            </a: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amplitud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fue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mayor a g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cont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 +1 </a:t>
            </a:r>
            <a:endParaRPr lang="en-US" altLang="es-AR" sz="1800" b="1" dirty="0" smtClean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err="1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sino</a:t>
            </a:r>
            <a:endParaRPr lang="en-US" altLang="es-AR" sz="1800" b="1" dirty="0" smtClean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None/>
            </a:pP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altLang="es-AR" sz="18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altLang="es-AR" sz="18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cont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 </a:t>
            </a:r>
            <a:r>
              <a:rPr lang="en-US" altLang="es-AR" sz="1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18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491881" y="5589240"/>
            <a:ext cx="471683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s-AR" b="1" dirty="0" err="1" smtClean="0">
                <a:solidFill>
                  <a:srgbClr val="000000"/>
                </a:solidFill>
                <a:ea typeface="Arial Unicode MS" pitchFamily="34" charset="-128"/>
                <a:cs typeface="Courier New" pitchFamily="49" charset="0"/>
              </a:rPr>
              <a:t>Modificar</a:t>
            </a:r>
            <a:r>
              <a:rPr lang="en-US" altLang="es-AR" b="1" dirty="0" smtClean="0">
                <a:solidFill>
                  <a:srgbClr val="000000"/>
                </a:solidFill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b="1" dirty="0" err="1" smtClean="0">
                <a:solidFill>
                  <a:srgbClr val="000000"/>
                </a:solidFill>
                <a:ea typeface="Arial Unicode MS" pitchFamily="34" charset="-128"/>
                <a:cs typeface="Courier New" pitchFamily="49" charset="0"/>
              </a:rPr>
              <a:t>condición</a:t>
            </a:r>
            <a:r>
              <a:rPr lang="en-US" altLang="es-AR" b="1" dirty="0" smtClean="0">
                <a:solidFill>
                  <a:srgbClr val="000000"/>
                </a:solidFill>
                <a:ea typeface="Arial Unicode MS" pitchFamily="34" charset="-128"/>
                <a:cs typeface="Courier New" pitchFamily="49" charset="0"/>
              </a:rPr>
              <a:t> de </a:t>
            </a:r>
            <a:r>
              <a:rPr lang="en-US" altLang="es-AR" b="1" dirty="0" err="1" smtClean="0">
                <a:solidFill>
                  <a:srgbClr val="000000"/>
                </a:solidFill>
                <a:ea typeface="Arial Unicode MS" pitchFamily="34" charset="-128"/>
                <a:cs typeface="Courier New" pitchFamily="49" charset="0"/>
              </a:rPr>
              <a:t>corte</a:t>
            </a:r>
            <a:r>
              <a:rPr lang="en-US" altLang="es-AR" b="1" dirty="0" smtClean="0">
                <a:solidFill>
                  <a:srgbClr val="000000"/>
                </a:solidFill>
                <a:ea typeface="Arial Unicode MS" pitchFamily="34" charset="-128"/>
                <a:cs typeface="Courier New" pitchFamily="49" charset="0"/>
              </a:rPr>
              <a:t> para </a:t>
            </a:r>
            <a:r>
              <a:rPr lang="en-US" altLang="es-AR" b="1" dirty="0" err="1" smtClean="0">
                <a:solidFill>
                  <a:srgbClr val="000000"/>
                </a:solidFill>
                <a:ea typeface="Arial Unicode MS" pitchFamily="34" charset="-128"/>
                <a:cs typeface="Courier New" pitchFamily="49" charset="0"/>
              </a:rPr>
              <a:t>mejorar</a:t>
            </a:r>
            <a:r>
              <a:rPr lang="en-US" altLang="es-AR" b="1" dirty="0" smtClean="0">
                <a:solidFill>
                  <a:srgbClr val="000000"/>
                </a:solidFill>
                <a:ea typeface="Arial Unicode MS" pitchFamily="34" charset="-128"/>
                <a:cs typeface="Courier New" pitchFamily="49" charset="0"/>
              </a:rPr>
              <a:t> la </a:t>
            </a:r>
            <a:r>
              <a:rPr lang="en-US" altLang="es-AR" b="1" dirty="0" err="1" smtClean="0">
                <a:solidFill>
                  <a:srgbClr val="000000"/>
                </a:solidFill>
                <a:ea typeface="Arial Unicode MS" pitchFamily="34" charset="-128"/>
                <a:cs typeface="Courier New" pitchFamily="49" charset="0"/>
              </a:rPr>
              <a:t>eficiencia</a:t>
            </a:r>
            <a:r>
              <a:rPr lang="en-US" altLang="es-AR" b="1" dirty="0" smtClean="0">
                <a:solidFill>
                  <a:srgbClr val="000000"/>
                </a:solidFill>
                <a:ea typeface="Arial Unicode MS" pitchFamily="34" charset="-128"/>
                <a:cs typeface="Courier New" pitchFamily="49" charset="0"/>
              </a:rPr>
              <a:t> de la </a:t>
            </a:r>
            <a:r>
              <a:rPr lang="en-US" altLang="es-AR" b="1" dirty="0" err="1" smtClean="0">
                <a:solidFill>
                  <a:srgbClr val="000000"/>
                </a:solidFill>
                <a:ea typeface="Arial Unicode MS" pitchFamily="34" charset="-128"/>
                <a:cs typeface="Courier New" pitchFamily="49" charset="0"/>
              </a:rPr>
              <a:t>solución</a:t>
            </a:r>
            <a:r>
              <a:rPr lang="en-US" altLang="es-AR" b="1" dirty="0" smtClean="0">
                <a:solidFill>
                  <a:srgbClr val="000000"/>
                </a:solidFill>
                <a:ea typeface="Arial Unicode MS" pitchFamily="34" charset="-128"/>
                <a:cs typeface="Courier New" pitchFamily="49" charset="0"/>
              </a:rPr>
              <a:t>. 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3305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74638" y="1096963"/>
            <a:ext cx="3937322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 Unicode MS" pitchFamily="34" charset="-128"/>
              </a:rPr>
              <a:t>TempMinMaxEst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74638" y="1644650"/>
            <a:ext cx="3937322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solidFill>
                  <a:srgbClr val="FF0000"/>
                </a:solidFill>
                <a:latin typeface="Arial Unicode MS" pitchFamily="34" charset="-128"/>
              </a:rPr>
              <a:t>Registro [] </a:t>
            </a:r>
            <a:r>
              <a:rPr lang="es-AR" altLang="es-AR" sz="2000" dirty="0" err="1">
                <a:solidFill>
                  <a:srgbClr val="FF0000"/>
                </a:solidFill>
                <a:latin typeface="Arial Unicode MS" pitchFamily="34" charset="-128"/>
              </a:rPr>
              <a:t>minmax</a:t>
            </a:r>
            <a:endParaRPr lang="es-AR" altLang="es-AR" sz="2000" dirty="0">
              <a:solidFill>
                <a:srgbClr val="FF0000"/>
              </a:solidFill>
              <a:latin typeface="Arial Unicode MS" pitchFamily="34" charset="-128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274638" y="2514599"/>
            <a:ext cx="3937322" cy="11204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65125" y="2514600"/>
            <a:ext cx="37978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 Unicode MS" pitchFamily="34" charset="-128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 Unicode MS" pitchFamily="34" charset="-128"/>
              </a:rPr>
              <a:t>TempMinMaxEst (cant : entero)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1780" y="3825081"/>
            <a:ext cx="3983037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Registro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51780" y="4372768"/>
            <a:ext cx="3983037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solidFill>
                  <a:srgbClr val="FF0000"/>
                </a:solidFill>
                <a:latin typeface="Arial Unicode MS" pitchFamily="34" charset="-128"/>
              </a:rPr>
              <a:t>min:real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solidFill>
                  <a:srgbClr val="FF0000"/>
                </a:solidFill>
                <a:latin typeface="Arial Unicode MS" pitchFamily="34" charset="-128"/>
              </a:rPr>
              <a:t>max:real</a:t>
            </a: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51780" y="5242718"/>
            <a:ext cx="3983037" cy="1138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42267" y="5242718"/>
            <a:ext cx="3841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Registro (</a:t>
            </a:r>
            <a:r>
              <a:rPr lang="es-AR" altLang="es-AR" sz="2000" dirty="0" err="1">
                <a:latin typeface="Arial Unicode MS" pitchFamily="34" charset="-128"/>
              </a:rPr>
              <a:t>mi,ma:real</a:t>
            </a:r>
            <a:r>
              <a:rPr lang="es-AR" altLang="es-AR" sz="2000" dirty="0">
                <a:latin typeface="Arial Unicode MS" pitchFamily="34" charset="-128"/>
              </a:rPr>
              <a:t>) 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483803" y="1772816"/>
            <a:ext cx="3868850" cy="188430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AR" altLang="es-AR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</a:rPr>
              <a:t>TempMinMaxEst</a:t>
            </a:r>
            <a:r>
              <a:rPr lang="es-AR" altLang="es-A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</a:rPr>
              <a:t> (</a:t>
            </a:r>
            <a:r>
              <a:rPr lang="es-AR" altLang="es-AR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</a:rPr>
              <a:t>cant</a:t>
            </a:r>
            <a:r>
              <a:rPr lang="es-AR" altLang="es-A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itchFamily="34" charset="-128"/>
              </a:rPr>
              <a:t> : entero) </a:t>
            </a:r>
          </a:p>
          <a:p>
            <a:pPr>
              <a:defRPr/>
            </a:pPr>
            <a:r>
              <a:rPr lang="es-AR" altLang="es-AR" sz="2000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Crea </a:t>
            </a:r>
            <a:r>
              <a:rPr lang="es-AR" altLang="es-AR" sz="20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una estructura para  mantener las temperaturas</a:t>
            </a:r>
          </a:p>
          <a:p>
            <a:pPr>
              <a:defRPr/>
            </a:pPr>
            <a:r>
              <a:rPr lang="es-AR" altLang="es-AR" sz="20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 </a:t>
            </a:r>
            <a:r>
              <a:rPr lang="es-AR" altLang="es-AR" sz="2000" dirty="0" err="1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cant</a:t>
            </a:r>
            <a:r>
              <a:rPr lang="es-AR" altLang="es-AR" sz="20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días y las inicializa en 0</a:t>
            </a:r>
            <a:r>
              <a:rPr lang="es-AR" altLang="es-AR" sz="2000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</a:t>
            </a:r>
            <a:endParaRPr lang="es-AR" altLang="es-AR" sz="2000" dirty="0">
              <a:solidFill>
                <a:schemeClr val="tx1"/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788024" y="4221088"/>
            <a:ext cx="3384376" cy="1862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AR" altLang="es-AR" sz="2800" dirty="0" smtClean="0">
                <a:solidFill>
                  <a:schemeClr val="tx1"/>
                </a:solidFill>
                <a:ea typeface="Arial Unicode MS" pitchFamily="34" charset="-128"/>
                <a:cs typeface="Arial" panose="020B0604020202020204" pitchFamily="34" charset="0"/>
              </a:rPr>
              <a:t>En este diseño la estructura de datos es un arreglo de componentes de tipo clase </a:t>
            </a:r>
            <a:r>
              <a:rPr lang="es-AR" altLang="es-AR" sz="2800" dirty="0" smtClean="0">
                <a:solidFill>
                  <a:schemeClr val="tx1"/>
                </a:solidFill>
                <a:latin typeface="Arial Unicode MS" pitchFamily="34" charset="-128"/>
              </a:rPr>
              <a:t>Registro</a:t>
            </a:r>
            <a:r>
              <a:rPr lang="es-AR" altLang="es-AR" sz="2800" dirty="0" smtClean="0">
                <a:solidFill>
                  <a:schemeClr val="tx1"/>
                </a:solidFill>
                <a:ea typeface="Arial Unicode MS" pitchFamily="34" charset="-128"/>
                <a:cs typeface="Arial" panose="020B0604020202020204" pitchFamily="34" charset="0"/>
              </a:rPr>
              <a:t>. </a:t>
            </a:r>
            <a:endParaRPr lang="es-AR" altLang="es-AR" sz="2800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53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ChangeArrowheads="1"/>
          </p:cNvSpPr>
          <p:nvPr/>
        </p:nvSpPr>
        <p:spPr bwMode="auto">
          <a:xfrm>
            <a:off x="539552" y="1096963"/>
            <a:ext cx="400933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 Unicode MS" pitchFamily="34" charset="-128"/>
              </a:rPr>
              <a:t>TempMinMaxEst</a:t>
            </a:r>
          </a:p>
        </p:txBody>
      </p:sp>
      <p:sp>
        <p:nvSpPr>
          <p:cNvPr id="55299" name="Rectangle 5"/>
          <p:cNvSpPr>
            <a:spLocks noChangeArrowheads="1"/>
          </p:cNvSpPr>
          <p:nvPr/>
        </p:nvSpPr>
        <p:spPr bwMode="auto">
          <a:xfrm>
            <a:off x="539552" y="1644650"/>
            <a:ext cx="4009330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solidFill>
                  <a:srgbClr val="FF0000"/>
                </a:solidFill>
                <a:latin typeface="Arial Unicode MS" pitchFamily="34" charset="-128"/>
              </a:rPr>
              <a:t>Registro [] minmax</a:t>
            </a:r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539552" y="2514600"/>
            <a:ext cx="400933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55301" name="Text Box 7"/>
          <p:cNvSpPr txBox="1">
            <a:spLocks noChangeArrowheads="1"/>
          </p:cNvSpPr>
          <p:nvPr/>
        </p:nvSpPr>
        <p:spPr bwMode="auto">
          <a:xfrm>
            <a:off x="630039" y="2514600"/>
            <a:ext cx="3867333" cy="379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 err="1">
                <a:latin typeface="Arial Unicode MS" pitchFamily="34" charset="-128"/>
              </a:rPr>
              <a:t>TempMinMaxEst</a:t>
            </a:r>
            <a:r>
              <a:rPr lang="es-AR" altLang="es-AR" sz="2000" dirty="0">
                <a:latin typeface="Arial Unicode MS" pitchFamily="34" charset="-128"/>
              </a:rPr>
              <a:t> (</a:t>
            </a:r>
            <a:r>
              <a:rPr lang="es-AR" altLang="es-AR" sz="2000" dirty="0" err="1">
                <a:latin typeface="Arial Unicode MS" pitchFamily="34" charset="-128"/>
              </a:rPr>
              <a:t>cant</a:t>
            </a:r>
            <a:r>
              <a:rPr lang="es-AR" altLang="es-AR" sz="2000" dirty="0">
                <a:latin typeface="Arial Unicode MS" pitchFamily="34" charset="-128"/>
              </a:rPr>
              <a:t> : entero)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_tradnl" altLang="es-AR" sz="2000" dirty="0" smtClean="0">
                <a:latin typeface="Arial Unicode MS" pitchFamily="34" charset="-128"/>
              </a:rPr>
              <a:t>…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1800" dirty="0" err="1">
                <a:latin typeface="Arial Unicode MS" pitchFamily="34" charset="-128"/>
              </a:rPr>
              <a:t>cantHeladas</a:t>
            </a:r>
            <a:r>
              <a:rPr lang="es-AR" altLang="es-AR" sz="1800" dirty="0">
                <a:latin typeface="Arial Unicode MS" pitchFamily="34" charset="-128"/>
              </a:rPr>
              <a:t>():entero</a:t>
            </a:r>
          </a:p>
          <a:p>
            <a:pPr algn="l" eaLnBrk="1" hangingPunct="1">
              <a:spcBef>
                <a:spcPct val="15000"/>
              </a:spcBef>
              <a:buNone/>
            </a:pPr>
            <a:r>
              <a:rPr lang="es-AR" altLang="es-AR" sz="1800" dirty="0" err="1">
                <a:latin typeface="Arial Unicode MS" pitchFamily="34" charset="-128"/>
              </a:rPr>
              <a:t>heloTodo</a:t>
            </a:r>
            <a:r>
              <a:rPr lang="es-AR" altLang="es-AR" sz="1800" dirty="0">
                <a:latin typeface="Arial Unicode MS" pitchFamily="34" charset="-128"/>
              </a:rPr>
              <a:t>(): entero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1800" dirty="0" err="1">
                <a:latin typeface="Arial Unicode MS" pitchFamily="34" charset="-128"/>
              </a:rPr>
              <a:t>mayorPromedio</a:t>
            </a:r>
            <a:r>
              <a:rPr lang="es-AR" altLang="es-AR" sz="1800" dirty="0">
                <a:latin typeface="Arial Unicode MS" pitchFamily="34" charset="-128"/>
              </a:rPr>
              <a:t> () : real</a:t>
            </a: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1800" dirty="0" err="1">
                <a:latin typeface="Arial Unicode MS" pitchFamily="34" charset="-128"/>
              </a:rPr>
              <a:t>amplitudMayor</a:t>
            </a:r>
            <a:r>
              <a:rPr lang="es-AR" altLang="es-AR" sz="1800" dirty="0">
                <a:latin typeface="Arial Unicode MS" pitchFamily="34" charset="-128"/>
              </a:rPr>
              <a:t>(</a:t>
            </a:r>
            <a:r>
              <a:rPr lang="es-AR" altLang="es-AR" sz="1800" dirty="0" err="1">
                <a:latin typeface="Arial Unicode MS" pitchFamily="34" charset="-128"/>
              </a:rPr>
              <a:t>g:real</a:t>
            </a:r>
            <a:r>
              <a:rPr lang="es-AR" altLang="es-AR" sz="1800" dirty="0">
                <a:latin typeface="Arial Unicode MS" pitchFamily="34" charset="-128"/>
              </a:rPr>
              <a:t>) : </a:t>
            </a:r>
            <a:r>
              <a:rPr lang="es-AR" altLang="es-AR" sz="1800" dirty="0" err="1">
                <a:latin typeface="Arial Unicode MS" pitchFamily="34" charset="-128"/>
              </a:rPr>
              <a:t>boolean</a:t>
            </a:r>
            <a:endParaRPr lang="es-AR" altLang="es-AR" sz="1800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1800" dirty="0" err="1">
                <a:latin typeface="Arial Unicode MS" pitchFamily="34" charset="-128"/>
              </a:rPr>
              <a:t>minmaxSigMayor</a:t>
            </a:r>
            <a:r>
              <a:rPr lang="es-AR" altLang="es-AR" sz="1800" dirty="0">
                <a:latin typeface="Arial Unicode MS" pitchFamily="34" charset="-128"/>
              </a:rPr>
              <a:t> (</a:t>
            </a:r>
            <a:r>
              <a:rPr lang="es-AR" altLang="es-AR" sz="1800" dirty="0" err="1">
                <a:latin typeface="Arial Unicode MS" pitchFamily="34" charset="-128"/>
              </a:rPr>
              <a:t>g:real</a:t>
            </a:r>
            <a:r>
              <a:rPr lang="es-AR" altLang="es-AR" sz="1800" dirty="0">
                <a:latin typeface="Arial Unicode MS" pitchFamily="34" charset="-128"/>
              </a:rPr>
              <a:t>):</a:t>
            </a:r>
            <a:r>
              <a:rPr lang="es-AR" altLang="es-AR" sz="1800" dirty="0" err="1">
                <a:latin typeface="Arial Unicode MS" pitchFamily="34" charset="-128"/>
              </a:rPr>
              <a:t>boolean</a:t>
            </a:r>
            <a:endParaRPr lang="es-AR" altLang="es-AR" sz="1800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1800" dirty="0" err="1">
                <a:latin typeface="Arial Unicode MS" pitchFamily="34" charset="-128"/>
              </a:rPr>
              <a:t>amplitudSigMayor</a:t>
            </a:r>
            <a:r>
              <a:rPr lang="es-AR" altLang="es-AR" sz="1800" dirty="0">
                <a:latin typeface="Arial Unicode MS" pitchFamily="34" charset="-128"/>
              </a:rPr>
              <a:t>(</a:t>
            </a:r>
            <a:r>
              <a:rPr lang="es-AR" altLang="es-AR" sz="1800" dirty="0" err="1">
                <a:latin typeface="Arial Unicode MS" pitchFamily="34" charset="-128"/>
              </a:rPr>
              <a:t>g:real</a:t>
            </a:r>
            <a:r>
              <a:rPr lang="es-AR" altLang="es-AR" sz="1800" dirty="0">
                <a:latin typeface="Arial Unicode MS" pitchFamily="34" charset="-128"/>
              </a:rPr>
              <a:t>):</a:t>
            </a:r>
            <a:r>
              <a:rPr lang="es-AR" altLang="es-AR" sz="1800" dirty="0" err="1">
                <a:latin typeface="Arial Unicode MS" pitchFamily="34" charset="-128"/>
              </a:rPr>
              <a:t>boolean</a:t>
            </a:r>
            <a:endParaRPr lang="es-AR" altLang="es-AR" sz="1800" dirty="0">
              <a:latin typeface="Arial Unicode MS" pitchFamily="34" charset="-128"/>
            </a:endParaRPr>
          </a:p>
          <a:p>
            <a:pPr algn="l" eaLnBrk="1" hangingPunct="1">
              <a:spcBef>
                <a:spcPct val="15000"/>
              </a:spcBef>
              <a:buFontTx/>
              <a:buNone/>
            </a:pPr>
            <a:r>
              <a:rPr lang="es-AR" altLang="es-AR" sz="1800" dirty="0" err="1">
                <a:latin typeface="Arial Unicode MS" pitchFamily="34" charset="-128"/>
              </a:rPr>
              <a:t>amplitudNConsec</a:t>
            </a:r>
            <a:r>
              <a:rPr lang="es-AR" altLang="es-AR" sz="1800" dirty="0">
                <a:latin typeface="Arial Unicode MS" pitchFamily="34" charset="-128"/>
              </a:rPr>
              <a:t>(</a:t>
            </a:r>
            <a:r>
              <a:rPr lang="es-AR" altLang="es-AR" sz="1800" dirty="0" err="1">
                <a:latin typeface="Arial Unicode MS" pitchFamily="34" charset="-128"/>
              </a:rPr>
              <a:t>g:real</a:t>
            </a:r>
            <a:r>
              <a:rPr lang="es-AR" altLang="es-AR" sz="1800" dirty="0">
                <a:latin typeface="Arial Unicode MS" pitchFamily="34" charset="-128"/>
              </a:rPr>
              <a:t>):</a:t>
            </a:r>
            <a:r>
              <a:rPr lang="es-AR" altLang="es-AR" sz="1800" dirty="0" err="1">
                <a:latin typeface="Arial Unicode MS" pitchFamily="34" charset="-128"/>
              </a:rPr>
              <a:t>boolean</a:t>
            </a:r>
            <a:endParaRPr lang="es-AR" altLang="es-AR" sz="1800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1800" dirty="0">
              <a:latin typeface="Arial Unicode MS" pitchFamily="34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1800" dirty="0">
              <a:latin typeface="Arial Unicode MS" pitchFamily="34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55303" name="Rectangle 4"/>
          <p:cNvSpPr>
            <a:spLocks noChangeArrowheads="1"/>
          </p:cNvSpPr>
          <p:nvPr/>
        </p:nvSpPr>
        <p:spPr bwMode="auto">
          <a:xfrm>
            <a:off x="4692899" y="1096963"/>
            <a:ext cx="356434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latin typeface="Arial Unicode MS" pitchFamily="34" charset="-128"/>
              </a:rPr>
              <a:t>Registro</a:t>
            </a:r>
          </a:p>
        </p:txBody>
      </p:sp>
      <p:sp>
        <p:nvSpPr>
          <p:cNvPr id="55304" name="Rectangle 5"/>
          <p:cNvSpPr>
            <a:spLocks noChangeArrowheads="1"/>
          </p:cNvSpPr>
          <p:nvPr/>
        </p:nvSpPr>
        <p:spPr bwMode="auto">
          <a:xfrm>
            <a:off x="4692899" y="1644650"/>
            <a:ext cx="3564340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solidFill>
                  <a:srgbClr val="FF0000"/>
                </a:solidFill>
                <a:latin typeface="Arial Unicode MS" pitchFamily="34" charset="-128"/>
              </a:rPr>
              <a:t>min:real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>
                <a:solidFill>
                  <a:srgbClr val="FF0000"/>
                </a:solidFill>
                <a:latin typeface="Arial Unicode MS" pitchFamily="34" charset="-128"/>
              </a:rPr>
              <a:t>max:real</a:t>
            </a: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55305" name="Rectangle 6"/>
          <p:cNvSpPr>
            <a:spLocks noChangeArrowheads="1"/>
          </p:cNvSpPr>
          <p:nvPr/>
        </p:nvSpPr>
        <p:spPr bwMode="auto">
          <a:xfrm>
            <a:off x="4692899" y="2514600"/>
            <a:ext cx="356434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AR" altLang="es-AR" sz="2000">
              <a:latin typeface="Arial Unicode MS" pitchFamily="34" charset="-128"/>
            </a:endParaRPr>
          </a:p>
        </p:txBody>
      </p:sp>
      <p:sp>
        <p:nvSpPr>
          <p:cNvPr id="55306" name="Text Box 7"/>
          <p:cNvSpPr txBox="1">
            <a:spLocks noChangeArrowheads="1"/>
          </p:cNvSpPr>
          <p:nvPr/>
        </p:nvSpPr>
        <p:spPr bwMode="auto">
          <a:xfrm>
            <a:off x="4783385" y="2514600"/>
            <a:ext cx="3437905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Registro (</a:t>
            </a:r>
            <a:r>
              <a:rPr lang="es-AR" altLang="es-AR" sz="2000" dirty="0" err="1">
                <a:latin typeface="Arial Unicode MS" pitchFamily="34" charset="-128"/>
              </a:rPr>
              <a:t>mi,ma:real</a:t>
            </a:r>
            <a:r>
              <a:rPr lang="es-AR" altLang="es-AR" sz="2000" dirty="0">
                <a:latin typeface="Arial Unicode MS" pitchFamily="34" charset="-128"/>
              </a:rPr>
              <a:t>)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dirty="0">
                <a:latin typeface="Arial Unicode MS" pitchFamily="34" charset="-128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>
                <a:latin typeface="Arial Unicode MS" pitchFamily="34" charset="-128"/>
              </a:rPr>
              <a:t>establecerMin</a:t>
            </a:r>
            <a:r>
              <a:rPr lang="en-US" altLang="es-AR" sz="2000" dirty="0">
                <a:latin typeface="Arial Unicode MS" pitchFamily="34" charset="-128"/>
              </a:rPr>
              <a:t> (</a:t>
            </a:r>
            <a:r>
              <a:rPr lang="en-US" altLang="es-AR" sz="2000" dirty="0" err="1">
                <a:latin typeface="Arial Unicode MS" pitchFamily="34" charset="-128"/>
              </a:rPr>
              <a:t>m:real</a:t>
            </a:r>
            <a:r>
              <a:rPr lang="en-US" altLang="es-AR" sz="2000" dirty="0">
                <a:latin typeface="Arial Unicode MS" pitchFamily="34" charset="-128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>
                <a:latin typeface="Arial Unicode MS" pitchFamily="34" charset="-128"/>
              </a:rPr>
              <a:t>establecerMax</a:t>
            </a:r>
            <a:r>
              <a:rPr lang="en-US" altLang="es-AR" sz="2000" dirty="0">
                <a:latin typeface="Arial Unicode MS" pitchFamily="34" charset="-128"/>
              </a:rPr>
              <a:t>(</a:t>
            </a:r>
            <a:r>
              <a:rPr lang="en-US" altLang="es-AR" sz="2000" dirty="0" err="1">
                <a:latin typeface="Arial Unicode MS" pitchFamily="34" charset="-128"/>
              </a:rPr>
              <a:t>m:real</a:t>
            </a:r>
            <a:r>
              <a:rPr lang="en-US" altLang="es-AR" sz="2000" dirty="0">
                <a:latin typeface="Arial Unicode MS" pitchFamily="34" charset="-128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>
                <a:latin typeface="Arial Unicode MS" pitchFamily="34" charset="-128"/>
              </a:rPr>
              <a:t>&lt;&lt;</a:t>
            </a:r>
            <a:r>
              <a:rPr lang="en-US" altLang="es-AR" sz="2000" dirty="0" err="1">
                <a:latin typeface="Arial Unicode MS" pitchFamily="34" charset="-128"/>
              </a:rPr>
              <a:t>consultas</a:t>
            </a:r>
            <a:r>
              <a:rPr lang="en-US" altLang="es-AR" sz="2000" dirty="0">
                <a:latin typeface="Arial Unicode MS" pitchFamily="34" charset="-128"/>
              </a:rPr>
              <a:t>&gt;&gt;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>
                <a:latin typeface="Arial Unicode MS" pitchFamily="34" charset="-128"/>
              </a:rPr>
              <a:t>obtenerMin</a:t>
            </a:r>
            <a:r>
              <a:rPr lang="en-US" altLang="es-AR" sz="2000" dirty="0">
                <a:latin typeface="Arial Unicode MS" pitchFamily="34" charset="-128"/>
              </a:rPr>
              <a:t>():real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>
                <a:latin typeface="Arial Unicode MS" pitchFamily="34" charset="-128"/>
              </a:rPr>
              <a:t>obtenerMax</a:t>
            </a:r>
            <a:r>
              <a:rPr lang="en-US" altLang="es-AR" sz="2000" dirty="0">
                <a:latin typeface="Arial Unicode MS" pitchFamily="34" charset="-128"/>
              </a:rPr>
              <a:t>():real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 smtClean="0">
                <a:solidFill>
                  <a:srgbClr val="FF0000"/>
                </a:solidFill>
                <a:latin typeface="Arial Unicode MS" pitchFamily="34" charset="-128"/>
              </a:rPr>
              <a:t>promedioDia</a:t>
            </a:r>
            <a:r>
              <a:rPr lang="en-US" altLang="es-AR" sz="2000" dirty="0" smtClean="0">
                <a:solidFill>
                  <a:srgbClr val="FF0000"/>
                </a:solidFill>
                <a:latin typeface="Arial Unicode MS" pitchFamily="34" charset="-128"/>
              </a:rPr>
              <a:t>():</a:t>
            </a:r>
            <a:r>
              <a:rPr lang="en-US" altLang="es-AR" sz="2000" dirty="0">
                <a:solidFill>
                  <a:srgbClr val="FF0000"/>
                </a:solidFill>
                <a:latin typeface="Arial Unicode MS" pitchFamily="34" charset="-128"/>
              </a:rPr>
              <a:t>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 err="1" smtClean="0">
                <a:solidFill>
                  <a:srgbClr val="FF0000"/>
                </a:solidFill>
                <a:latin typeface="Arial Unicode MS" pitchFamily="34" charset="-128"/>
              </a:rPr>
              <a:t>amplitudDia</a:t>
            </a:r>
            <a:r>
              <a:rPr lang="en-US" altLang="es-AR" sz="2000" dirty="0" smtClean="0">
                <a:solidFill>
                  <a:srgbClr val="FF0000"/>
                </a:solidFill>
                <a:latin typeface="Arial Unicode MS" pitchFamily="34" charset="-128"/>
              </a:rPr>
              <a:t>():</a:t>
            </a:r>
            <a:r>
              <a:rPr lang="en-US" altLang="es-AR" sz="2000" dirty="0">
                <a:solidFill>
                  <a:srgbClr val="FF0000"/>
                </a:solidFill>
                <a:latin typeface="Arial Unicode MS" pitchFamily="34" charset="-128"/>
              </a:rPr>
              <a:t>real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27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1"/>
          <p:cNvSpPr>
            <a:spLocks noChangeArrowheads="1"/>
          </p:cNvSpPr>
          <p:nvPr/>
        </p:nvSpPr>
        <p:spPr bwMode="auto">
          <a:xfrm>
            <a:off x="2062659" y="3930650"/>
            <a:ext cx="1554162" cy="219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latin typeface="Arial Unicode MS" pitchFamily="34" charset="-128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03238" y="914400"/>
            <a:ext cx="7410946" cy="178510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[] max;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[] min;</a:t>
            </a:r>
            <a:endParaRPr lang="en-US" altLang="es-AR" sz="2200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TempMinMaxEst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sz="2200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cant)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max= new float[cant];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200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min = new float[cant</a:t>
            </a:r>
            <a:r>
              <a:rPr lang="en-US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];  </a:t>
            </a:r>
            <a:r>
              <a:rPr lang="es-ES" altLang="es-AR" sz="2200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s-ES" altLang="es-AR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30724" name="Rectangle 11"/>
          <p:cNvSpPr>
            <a:spLocks noChangeArrowheads="1"/>
          </p:cNvSpPr>
          <p:nvPr/>
        </p:nvSpPr>
        <p:spPr bwMode="auto">
          <a:xfrm>
            <a:off x="2657971" y="535305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5" name="Line 12"/>
          <p:cNvSpPr>
            <a:spLocks noChangeShapeType="1"/>
          </p:cNvSpPr>
          <p:nvPr/>
        </p:nvSpPr>
        <p:spPr bwMode="auto">
          <a:xfrm>
            <a:off x="3115171" y="5626100"/>
            <a:ext cx="73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0726" name="Text Box 19"/>
          <p:cNvSpPr txBox="1">
            <a:spLocks noChangeArrowheads="1"/>
          </p:cNvSpPr>
          <p:nvPr/>
        </p:nvSpPr>
        <p:spPr bwMode="auto">
          <a:xfrm>
            <a:off x="2610346" y="4937125"/>
            <a:ext cx="960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000000"/>
                </a:solidFill>
              </a:rPr>
              <a:t>min</a:t>
            </a:r>
          </a:p>
        </p:txBody>
      </p:sp>
      <p:sp>
        <p:nvSpPr>
          <p:cNvPr id="30727" name="Rectangle 24"/>
          <p:cNvSpPr>
            <a:spLocks noChangeArrowheads="1"/>
          </p:cNvSpPr>
          <p:nvPr/>
        </p:nvSpPr>
        <p:spPr bwMode="auto">
          <a:xfrm>
            <a:off x="4210546" y="5443538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8" name="Rectangle 25"/>
          <p:cNvSpPr>
            <a:spLocks noChangeArrowheads="1"/>
          </p:cNvSpPr>
          <p:nvPr/>
        </p:nvSpPr>
        <p:spPr bwMode="auto">
          <a:xfrm>
            <a:off x="4896346" y="5443538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9" name="Rectangle 26"/>
          <p:cNvSpPr>
            <a:spLocks noChangeArrowheads="1"/>
          </p:cNvSpPr>
          <p:nvPr/>
        </p:nvSpPr>
        <p:spPr bwMode="auto">
          <a:xfrm>
            <a:off x="5582146" y="5443538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30" name="Rectangle 27"/>
          <p:cNvSpPr>
            <a:spLocks noChangeArrowheads="1"/>
          </p:cNvSpPr>
          <p:nvPr/>
        </p:nvSpPr>
        <p:spPr bwMode="auto">
          <a:xfrm>
            <a:off x="6267946" y="5443538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31" name="Rectangle 28"/>
          <p:cNvSpPr>
            <a:spLocks noChangeArrowheads="1"/>
          </p:cNvSpPr>
          <p:nvPr/>
        </p:nvSpPr>
        <p:spPr bwMode="auto">
          <a:xfrm>
            <a:off x="6953746" y="5443538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32" name="Rectangle 36"/>
          <p:cNvSpPr>
            <a:spLocks noChangeArrowheads="1"/>
          </p:cNvSpPr>
          <p:nvPr/>
        </p:nvSpPr>
        <p:spPr bwMode="auto">
          <a:xfrm>
            <a:off x="4027984" y="5394325"/>
            <a:ext cx="3886200" cy="1325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33" name="Rectangle 37"/>
          <p:cNvSpPr>
            <a:spLocks noChangeArrowheads="1"/>
          </p:cNvSpPr>
          <p:nvPr/>
        </p:nvSpPr>
        <p:spPr bwMode="auto">
          <a:xfrm>
            <a:off x="5582146" y="6175375"/>
            <a:ext cx="6858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0734" name="Text Box 38"/>
          <p:cNvSpPr txBox="1">
            <a:spLocks noChangeArrowheads="1"/>
          </p:cNvSpPr>
          <p:nvPr/>
        </p:nvSpPr>
        <p:spPr bwMode="auto">
          <a:xfrm>
            <a:off x="4210546" y="6175375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</a:rPr>
              <a:t>length</a:t>
            </a:r>
          </a:p>
        </p:txBody>
      </p:sp>
      <p:sp>
        <p:nvSpPr>
          <p:cNvPr id="30735" name="Rectangle 11"/>
          <p:cNvSpPr>
            <a:spLocks noChangeArrowheads="1"/>
          </p:cNvSpPr>
          <p:nvPr/>
        </p:nvSpPr>
        <p:spPr bwMode="auto">
          <a:xfrm>
            <a:off x="827584" y="4662488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36" name="Text Box 19"/>
          <p:cNvSpPr txBox="1">
            <a:spLocks noChangeArrowheads="1"/>
          </p:cNvSpPr>
          <p:nvPr/>
        </p:nvSpPr>
        <p:spPr bwMode="auto">
          <a:xfrm>
            <a:off x="873621" y="4159250"/>
            <a:ext cx="960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000000"/>
                </a:solidFill>
              </a:rPr>
              <a:t>est</a:t>
            </a:r>
          </a:p>
        </p:txBody>
      </p:sp>
      <p:sp>
        <p:nvSpPr>
          <p:cNvPr id="30737" name="Line 12"/>
          <p:cNvSpPr>
            <a:spLocks noChangeShapeType="1"/>
          </p:cNvSpPr>
          <p:nvPr/>
        </p:nvSpPr>
        <p:spPr bwMode="auto">
          <a:xfrm flipV="1">
            <a:off x="1224459" y="4999038"/>
            <a:ext cx="715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0738" name="Rectangle 24"/>
          <p:cNvSpPr>
            <a:spLocks noChangeArrowheads="1"/>
          </p:cNvSpPr>
          <p:nvPr/>
        </p:nvSpPr>
        <p:spPr bwMode="auto">
          <a:xfrm>
            <a:off x="4210546" y="40259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39" name="Rectangle 25"/>
          <p:cNvSpPr>
            <a:spLocks noChangeArrowheads="1"/>
          </p:cNvSpPr>
          <p:nvPr/>
        </p:nvSpPr>
        <p:spPr bwMode="auto">
          <a:xfrm>
            <a:off x="4896346" y="40259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40" name="Rectangle 26"/>
          <p:cNvSpPr>
            <a:spLocks noChangeArrowheads="1"/>
          </p:cNvSpPr>
          <p:nvPr/>
        </p:nvSpPr>
        <p:spPr bwMode="auto">
          <a:xfrm>
            <a:off x="5582146" y="40259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41" name="Rectangle 27"/>
          <p:cNvSpPr>
            <a:spLocks noChangeArrowheads="1"/>
          </p:cNvSpPr>
          <p:nvPr/>
        </p:nvSpPr>
        <p:spPr bwMode="auto">
          <a:xfrm>
            <a:off x="6267946" y="40259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42" name="Rectangle 28"/>
          <p:cNvSpPr>
            <a:spLocks noChangeArrowheads="1"/>
          </p:cNvSpPr>
          <p:nvPr/>
        </p:nvSpPr>
        <p:spPr bwMode="auto">
          <a:xfrm>
            <a:off x="6953746" y="402590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43" name="Rectangle 36"/>
          <p:cNvSpPr>
            <a:spLocks noChangeArrowheads="1"/>
          </p:cNvSpPr>
          <p:nvPr/>
        </p:nvSpPr>
        <p:spPr bwMode="auto">
          <a:xfrm>
            <a:off x="4027984" y="3976688"/>
            <a:ext cx="3886200" cy="1325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44" name="Rectangle 37"/>
          <p:cNvSpPr>
            <a:spLocks noChangeArrowheads="1"/>
          </p:cNvSpPr>
          <p:nvPr/>
        </p:nvSpPr>
        <p:spPr bwMode="auto">
          <a:xfrm>
            <a:off x="5582146" y="4757738"/>
            <a:ext cx="6858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0745" name="Text Box 38"/>
          <p:cNvSpPr txBox="1">
            <a:spLocks noChangeArrowheads="1"/>
          </p:cNvSpPr>
          <p:nvPr/>
        </p:nvSpPr>
        <p:spPr bwMode="auto">
          <a:xfrm>
            <a:off x="4210546" y="475773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</a:rPr>
              <a:t>length</a:t>
            </a:r>
          </a:p>
        </p:txBody>
      </p:sp>
      <p:sp>
        <p:nvSpPr>
          <p:cNvPr id="30746" name="Rectangle 11"/>
          <p:cNvSpPr>
            <a:spLocks noChangeArrowheads="1"/>
          </p:cNvSpPr>
          <p:nvPr/>
        </p:nvSpPr>
        <p:spPr bwMode="auto">
          <a:xfrm>
            <a:off x="2657971" y="434657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47" name="Line 12"/>
          <p:cNvSpPr>
            <a:spLocks noChangeShapeType="1"/>
          </p:cNvSpPr>
          <p:nvPr/>
        </p:nvSpPr>
        <p:spPr bwMode="auto">
          <a:xfrm>
            <a:off x="3115171" y="4619625"/>
            <a:ext cx="73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0748" name="Text Box 19"/>
          <p:cNvSpPr txBox="1">
            <a:spLocks noChangeArrowheads="1"/>
          </p:cNvSpPr>
          <p:nvPr/>
        </p:nvSpPr>
        <p:spPr bwMode="auto">
          <a:xfrm>
            <a:off x="2610346" y="3930650"/>
            <a:ext cx="960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000000"/>
                </a:solidFill>
              </a:rPr>
              <a:t>max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20" name="19 Rectángulo"/>
          <p:cNvSpPr/>
          <p:nvPr/>
        </p:nvSpPr>
        <p:spPr>
          <a:xfrm>
            <a:off x="1940421" y="3840163"/>
            <a:ext cx="6294438" cy="29257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2" name="31 Rectángulo"/>
          <p:cNvSpPr/>
          <p:nvPr/>
        </p:nvSpPr>
        <p:spPr>
          <a:xfrm>
            <a:off x="1479922" y="3013075"/>
            <a:ext cx="6354763" cy="461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altLang="es-AR" sz="2400" b="1" dirty="0">
                <a:solidFill>
                  <a:srgbClr val="32946A"/>
                </a:solidFill>
                <a:latin typeface="Courier New" pitchFamily="49" charset="0"/>
              </a:rPr>
              <a:t> </a:t>
            </a:r>
            <a:r>
              <a:rPr lang="es-ES" altLang="es-AR" sz="2400" b="1" dirty="0" err="1">
                <a:solidFill>
                  <a:srgbClr val="32946A"/>
                </a:solidFill>
                <a:latin typeface="Courier New" pitchFamily="49" charset="0"/>
              </a:rPr>
              <a:t>est</a:t>
            </a:r>
            <a:r>
              <a:rPr lang="es-ES" altLang="es-AR" sz="2400" b="1" dirty="0">
                <a:solidFill>
                  <a:srgbClr val="32946A"/>
                </a:solidFill>
                <a:latin typeface="Courier New" pitchFamily="49" charset="0"/>
              </a:rPr>
              <a:t>=new </a:t>
            </a:r>
            <a:r>
              <a:rPr lang="es-ES" altLang="es-AR" sz="2400" b="1" dirty="0" err="1">
                <a:solidFill>
                  <a:srgbClr val="32946A"/>
                </a:solidFill>
                <a:latin typeface="Courier New" pitchFamily="49" charset="0"/>
              </a:rPr>
              <a:t>TempMinMaxEst</a:t>
            </a:r>
            <a:r>
              <a:rPr lang="es-ES" altLang="es-AR" sz="2400" b="1" dirty="0">
                <a:solidFill>
                  <a:srgbClr val="32946A"/>
                </a:solidFill>
                <a:latin typeface="Courier New" pitchFamily="49" charset="0"/>
              </a:rPr>
              <a:t>(5);</a:t>
            </a:r>
          </a:p>
        </p:txBody>
      </p:sp>
    </p:spTree>
    <p:extLst>
      <p:ext uri="{BB962C8B-B14F-4D97-AF65-F5344CB8AC3E}">
        <p14:creationId xmlns:p14="http://schemas.microsoft.com/office/powerpoint/2010/main" val="338009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503238" y="860217"/>
            <a:ext cx="7652122" cy="193899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</a:t>
            </a:r>
            <a:r>
              <a:rPr lang="en-US" altLang="es-AR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Registro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[] </a:t>
            </a:r>
            <a:r>
              <a:rPr lang="en-US" altLang="es-AR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TempMinMaxEst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cant){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altLang="es-AR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new </a:t>
            </a:r>
            <a:r>
              <a:rPr lang="en-US" altLang="es-AR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Registro</a:t>
            </a:r>
            <a:r>
              <a:rPr lang="en-US" altLang="es-AR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[cant];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pt-BR" altLang="es-AR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for (</a:t>
            </a:r>
            <a:r>
              <a:rPr lang="pt-BR" altLang="es-AR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pt-BR" altLang="es-AR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dia = 0;dia &lt; </a:t>
            </a:r>
            <a:r>
              <a:rPr lang="pt-BR" altLang="es-AR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dias;dia</a:t>
            </a:r>
            <a:r>
              <a:rPr lang="pt-BR" altLang="es-AR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pt-BR" altLang="es-AR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pt-BR" altLang="es-AR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[dia] = new Registro(0,0</a:t>
            </a:r>
            <a:r>
              <a:rPr lang="pt-BR" altLang="es-AR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 </a:t>
            </a:r>
            <a:r>
              <a:rPr lang="es-ES_tradnl" altLang="es-AR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s-ES" altLang="es-AR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3673847" y="3657600"/>
            <a:ext cx="4298950" cy="30178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endParaRPr lang="es-AR" altLang="es-AR" smtClean="0">
              <a:latin typeface="Arial Unicode MS" pitchFamily="34" charset="-128"/>
            </a:endParaRPr>
          </a:p>
        </p:txBody>
      </p:sp>
      <p:sp>
        <p:nvSpPr>
          <p:cNvPr id="31748" name="Rectangle 11"/>
          <p:cNvSpPr>
            <a:spLocks noChangeArrowheads="1"/>
          </p:cNvSpPr>
          <p:nvPr/>
        </p:nvSpPr>
        <p:spPr bwMode="auto">
          <a:xfrm>
            <a:off x="611560" y="562451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49" name="Text Box 19"/>
          <p:cNvSpPr txBox="1">
            <a:spLocks noChangeArrowheads="1"/>
          </p:cNvSpPr>
          <p:nvPr/>
        </p:nvSpPr>
        <p:spPr bwMode="auto">
          <a:xfrm>
            <a:off x="657597" y="5121275"/>
            <a:ext cx="960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000000"/>
                </a:solidFill>
              </a:rPr>
              <a:t>est</a:t>
            </a:r>
          </a:p>
        </p:txBody>
      </p:sp>
      <p:sp>
        <p:nvSpPr>
          <p:cNvPr id="31750" name="Line 12"/>
          <p:cNvSpPr>
            <a:spLocks noChangeShapeType="1"/>
          </p:cNvSpPr>
          <p:nvPr/>
        </p:nvSpPr>
        <p:spPr bwMode="auto">
          <a:xfrm flipV="1">
            <a:off x="1008435" y="5961063"/>
            <a:ext cx="715962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1751" name="Rectangle 24"/>
          <p:cNvSpPr>
            <a:spLocks noChangeArrowheads="1"/>
          </p:cNvSpPr>
          <p:nvPr/>
        </p:nvSpPr>
        <p:spPr bwMode="auto">
          <a:xfrm>
            <a:off x="3948485" y="535305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52" name="Rectangle 25"/>
          <p:cNvSpPr>
            <a:spLocks noChangeArrowheads="1"/>
          </p:cNvSpPr>
          <p:nvPr/>
        </p:nvSpPr>
        <p:spPr bwMode="auto">
          <a:xfrm>
            <a:off x="4634285" y="535305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53" name="Rectangle 26"/>
          <p:cNvSpPr>
            <a:spLocks noChangeArrowheads="1"/>
          </p:cNvSpPr>
          <p:nvPr/>
        </p:nvSpPr>
        <p:spPr bwMode="auto">
          <a:xfrm>
            <a:off x="5320085" y="535305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54" name="Rectangle 27"/>
          <p:cNvSpPr>
            <a:spLocks noChangeArrowheads="1"/>
          </p:cNvSpPr>
          <p:nvPr/>
        </p:nvSpPr>
        <p:spPr bwMode="auto">
          <a:xfrm>
            <a:off x="6005885" y="535305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55" name="Rectangle 28"/>
          <p:cNvSpPr>
            <a:spLocks noChangeArrowheads="1"/>
          </p:cNvSpPr>
          <p:nvPr/>
        </p:nvSpPr>
        <p:spPr bwMode="auto">
          <a:xfrm>
            <a:off x="6691685" y="5353050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56" name="Rectangle 37"/>
          <p:cNvSpPr>
            <a:spLocks noChangeArrowheads="1"/>
          </p:cNvSpPr>
          <p:nvPr/>
        </p:nvSpPr>
        <p:spPr bwMode="auto">
          <a:xfrm>
            <a:off x="5320085" y="6026992"/>
            <a:ext cx="6858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1757" name="Text Box 38"/>
          <p:cNvSpPr txBox="1">
            <a:spLocks noChangeArrowheads="1"/>
          </p:cNvSpPr>
          <p:nvPr/>
        </p:nvSpPr>
        <p:spPr bwMode="auto">
          <a:xfrm>
            <a:off x="3948485" y="608488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</a:rPr>
              <a:t>length</a:t>
            </a:r>
          </a:p>
        </p:txBody>
      </p:sp>
      <p:sp>
        <p:nvSpPr>
          <p:cNvPr id="31758" name="Rectangle 11"/>
          <p:cNvSpPr>
            <a:spLocks noChangeArrowheads="1"/>
          </p:cNvSpPr>
          <p:nvPr/>
        </p:nvSpPr>
        <p:spPr bwMode="auto">
          <a:xfrm>
            <a:off x="2395910" y="535709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59" name="Line 12"/>
          <p:cNvSpPr>
            <a:spLocks noChangeShapeType="1"/>
          </p:cNvSpPr>
          <p:nvPr/>
        </p:nvSpPr>
        <p:spPr bwMode="auto">
          <a:xfrm>
            <a:off x="2853110" y="5630143"/>
            <a:ext cx="73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1760" name="Text Box 19"/>
          <p:cNvSpPr txBox="1">
            <a:spLocks noChangeArrowheads="1"/>
          </p:cNvSpPr>
          <p:nvPr/>
        </p:nvSpPr>
        <p:spPr bwMode="auto">
          <a:xfrm>
            <a:off x="2165722" y="4941168"/>
            <a:ext cx="1417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000000"/>
                </a:solidFill>
              </a:rPr>
              <a:t>minmax</a:t>
            </a:r>
          </a:p>
        </p:txBody>
      </p:sp>
      <p:sp>
        <p:nvSpPr>
          <p:cNvPr id="31761" name="Line 30"/>
          <p:cNvSpPr>
            <a:spLocks noChangeShapeType="1"/>
          </p:cNvSpPr>
          <p:nvPr/>
        </p:nvSpPr>
        <p:spPr bwMode="auto">
          <a:xfrm flipV="1">
            <a:off x="7058397" y="50752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1762" name="Rectangle 36"/>
          <p:cNvSpPr>
            <a:spLocks noChangeArrowheads="1"/>
          </p:cNvSpPr>
          <p:nvPr/>
        </p:nvSpPr>
        <p:spPr bwMode="auto">
          <a:xfrm>
            <a:off x="6783760" y="3840163"/>
            <a:ext cx="593725" cy="1189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63" name="Rectangle 28"/>
          <p:cNvSpPr>
            <a:spLocks noChangeArrowheads="1"/>
          </p:cNvSpPr>
          <p:nvPr/>
        </p:nvSpPr>
        <p:spPr bwMode="auto">
          <a:xfrm>
            <a:off x="6829797" y="4065588"/>
            <a:ext cx="5032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64" name="Rectangle 28"/>
          <p:cNvSpPr>
            <a:spLocks noChangeArrowheads="1"/>
          </p:cNvSpPr>
          <p:nvPr/>
        </p:nvSpPr>
        <p:spPr bwMode="auto">
          <a:xfrm>
            <a:off x="6829797" y="4568825"/>
            <a:ext cx="5032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65" name="Line 34"/>
          <p:cNvSpPr>
            <a:spLocks noChangeShapeType="1"/>
          </p:cNvSpPr>
          <p:nvPr/>
        </p:nvSpPr>
        <p:spPr bwMode="auto">
          <a:xfrm flipV="1">
            <a:off x="6372597" y="50752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1766" name="Rectangle 36"/>
          <p:cNvSpPr>
            <a:spLocks noChangeArrowheads="1"/>
          </p:cNvSpPr>
          <p:nvPr/>
        </p:nvSpPr>
        <p:spPr bwMode="auto">
          <a:xfrm>
            <a:off x="6097960" y="3840163"/>
            <a:ext cx="593725" cy="1189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67" name="Rectangle 28"/>
          <p:cNvSpPr>
            <a:spLocks noChangeArrowheads="1"/>
          </p:cNvSpPr>
          <p:nvPr/>
        </p:nvSpPr>
        <p:spPr bwMode="auto">
          <a:xfrm>
            <a:off x="6143997" y="4065588"/>
            <a:ext cx="5032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68" name="Rectangle 28"/>
          <p:cNvSpPr>
            <a:spLocks noChangeArrowheads="1"/>
          </p:cNvSpPr>
          <p:nvPr/>
        </p:nvSpPr>
        <p:spPr bwMode="auto">
          <a:xfrm>
            <a:off x="6143997" y="4568825"/>
            <a:ext cx="5032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69" name="Line 38"/>
          <p:cNvSpPr>
            <a:spLocks noChangeShapeType="1"/>
          </p:cNvSpPr>
          <p:nvPr/>
        </p:nvSpPr>
        <p:spPr bwMode="auto">
          <a:xfrm flipV="1">
            <a:off x="5640760" y="50752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1770" name="Rectangle 36"/>
          <p:cNvSpPr>
            <a:spLocks noChangeArrowheads="1"/>
          </p:cNvSpPr>
          <p:nvPr/>
        </p:nvSpPr>
        <p:spPr bwMode="auto">
          <a:xfrm>
            <a:off x="5366122" y="3840163"/>
            <a:ext cx="593725" cy="1189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71" name="Rectangle 28"/>
          <p:cNvSpPr>
            <a:spLocks noChangeArrowheads="1"/>
          </p:cNvSpPr>
          <p:nvPr/>
        </p:nvSpPr>
        <p:spPr bwMode="auto">
          <a:xfrm>
            <a:off x="5412160" y="4065588"/>
            <a:ext cx="5032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5412160" y="4568825"/>
            <a:ext cx="5032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73" name="Line 42"/>
          <p:cNvSpPr>
            <a:spLocks noChangeShapeType="1"/>
          </p:cNvSpPr>
          <p:nvPr/>
        </p:nvSpPr>
        <p:spPr bwMode="auto">
          <a:xfrm flipV="1">
            <a:off x="4908922" y="50752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1774" name="Rectangle 36"/>
          <p:cNvSpPr>
            <a:spLocks noChangeArrowheads="1"/>
          </p:cNvSpPr>
          <p:nvPr/>
        </p:nvSpPr>
        <p:spPr bwMode="auto">
          <a:xfrm>
            <a:off x="4634285" y="3840163"/>
            <a:ext cx="593725" cy="1189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75" name="Rectangle 28"/>
          <p:cNvSpPr>
            <a:spLocks noChangeArrowheads="1"/>
          </p:cNvSpPr>
          <p:nvPr/>
        </p:nvSpPr>
        <p:spPr bwMode="auto">
          <a:xfrm>
            <a:off x="4680322" y="4065588"/>
            <a:ext cx="5032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76" name="Rectangle 28"/>
          <p:cNvSpPr>
            <a:spLocks noChangeArrowheads="1"/>
          </p:cNvSpPr>
          <p:nvPr/>
        </p:nvSpPr>
        <p:spPr bwMode="auto">
          <a:xfrm>
            <a:off x="4680322" y="4568825"/>
            <a:ext cx="5032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77" name="Line 46"/>
          <p:cNvSpPr>
            <a:spLocks noChangeShapeType="1"/>
          </p:cNvSpPr>
          <p:nvPr/>
        </p:nvSpPr>
        <p:spPr bwMode="auto">
          <a:xfrm flipV="1">
            <a:off x="4223122" y="50752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1778" name="Rectangle 36"/>
          <p:cNvSpPr>
            <a:spLocks noChangeArrowheads="1"/>
          </p:cNvSpPr>
          <p:nvPr/>
        </p:nvSpPr>
        <p:spPr bwMode="auto">
          <a:xfrm>
            <a:off x="3948485" y="3840163"/>
            <a:ext cx="593725" cy="1189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79" name="Rectangle 28"/>
          <p:cNvSpPr>
            <a:spLocks noChangeArrowheads="1"/>
          </p:cNvSpPr>
          <p:nvPr/>
        </p:nvSpPr>
        <p:spPr bwMode="auto">
          <a:xfrm>
            <a:off x="3994522" y="4065588"/>
            <a:ext cx="5032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80" name="Rectangle 28"/>
          <p:cNvSpPr>
            <a:spLocks noChangeArrowheads="1"/>
          </p:cNvSpPr>
          <p:nvPr/>
        </p:nvSpPr>
        <p:spPr bwMode="auto">
          <a:xfrm>
            <a:off x="3994522" y="4568825"/>
            <a:ext cx="5032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39" name="38 Rectángulo"/>
          <p:cNvSpPr/>
          <p:nvPr/>
        </p:nvSpPr>
        <p:spPr>
          <a:xfrm>
            <a:off x="1724397" y="3565525"/>
            <a:ext cx="6430963" cy="32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40" name="39 Rectángulo"/>
          <p:cNvSpPr/>
          <p:nvPr/>
        </p:nvSpPr>
        <p:spPr>
          <a:xfrm>
            <a:off x="1479922" y="3013075"/>
            <a:ext cx="6354763" cy="461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altLang="es-AR" sz="2400" b="1" dirty="0">
                <a:solidFill>
                  <a:srgbClr val="32946A"/>
                </a:solidFill>
                <a:latin typeface="Courier New" pitchFamily="49" charset="0"/>
              </a:rPr>
              <a:t> </a:t>
            </a:r>
            <a:r>
              <a:rPr lang="es-ES" altLang="es-AR" sz="2400" b="1" dirty="0" err="1">
                <a:solidFill>
                  <a:srgbClr val="32946A"/>
                </a:solidFill>
                <a:latin typeface="Courier New" pitchFamily="49" charset="0"/>
              </a:rPr>
              <a:t>est</a:t>
            </a:r>
            <a:r>
              <a:rPr lang="es-ES" altLang="es-AR" sz="2400" b="1" dirty="0">
                <a:solidFill>
                  <a:srgbClr val="32946A"/>
                </a:solidFill>
                <a:latin typeface="Courier New" pitchFamily="49" charset="0"/>
              </a:rPr>
              <a:t>=new </a:t>
            </a:r>
            <a:r>
              <a:rPr lang="es-ES" altLang="es-AR" sz="2400" b="1" dirty="0" err="1">
                <a:solidFill>
                  <a:srgbClr val="32946A"/>
                </a:solidFill>
                <a:latin typeface="Courier New" pitchFamily="49" charset="0"/>
              </a:rPr>
              <a:t>TempMinMaxEst</a:t>
            </a:r>
            <a:r>
              <a:rPr lang="es-ES" altLang="es-AR" sz="2400" b="1" dirty="0">
                <a:solidFill>
                  <a:srgbClr val="32946A"/>
                </a:solidFill>
                <a:latin typeface="Courier New" pitchFamily="49" charset="0"/>
              </a:rPr>
              <a:t>(5);</a:t>
            </a:r>
          </a:p>
        </p:txBody>
      </p:sp>
      <p:sp>
        <p:nvSpPr>
          <p:cNvPr id="2" name="Rectangle 1"/>
          <p:cNvSpPr/>
          <p:nvPr/>
        </p:nvSpPr>
        <p:spPr>
          <a:xfrm>
            <a:off x="3779912" y="5229200"/>
            <a:ext cx="3816424" cy="1374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1976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503238" y="1006475"/>
            <a:ext cx="7429500" cy="156966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private float [] [] </a:t>
            </a:r>
            <a:r>
              <a:rPr lang="en-US" altLang="es-AR" b="1" dirty="0" err="1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b="1" dirty="0">
                <a:solidFill>
                  <a:srgbClr val="FF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TempMinMaxEst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cant)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altLang="es-AR" b="1" dirty="0" err="1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minmax</a:t>
            </a:r>
            <a:r>
              <a:rPr lang="en-US" altLang="es-AR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= new float[2][cant];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dirty="0" smtClean="0">
                <a:solidFill>
                  <a:srgbClr val="0000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s-ES" altLang="es-AR" b="1" dirty="0">
              <a:solidFill>
                <a:srgbClr val="0000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32771" name="Rectangle 11"/>
          <p:cNvSpPr>
            <a:spLocks noChangeArrowheads="1"/>
          </p:cNvSpPr>
          <p:nvPr/>
        </p:nvSpPr>
        <p:spPr bwMode="auto">
          <a:xfrm>
            <a:off x="411163" y="5624513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2" name="Text Box 19"/>
          <p:cNvSpPr txBox="1">
            <a:spLocks noChangeArrowheads="1"/>
          </p:cNvSpPr>
          <p:nvPr/>
        </p:nvSpPr>
        <p:spPr bwMode="auto">
          <a:xfrm>
            <a:off x="457200" y="5121275"/>
            <a:ext cx="960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>
                <a:solidFill>
                  <a:srgbClr val="000000"/>
                </a:solidFill>
              </a:rPr>
              <a:t>est</a:t>
            </a:r>
          </a:p>
        </p:txBody>
      </p:sp>
      <p:sp>
        <p:nvSpPr>
          <p:cNvPr id="32773" name="Line 12"/>
          <p:cNvSpPr>
            <a:spLocks noChangeShapeType="1"/>
          </p:cNvSpPr>
          <p:nvPr/>
        </p:nvSpPr>
        <p:spPr bwMode="auto">
          <a:xfrm>
            <a:off x="936625" y="5961063"/>
            <a:ext cx="58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74" name="Rectangle 37"/>
          <p:cNvSpPr>
            <a:spLocks noChangeArrowheads="1"/>
          </p:cNvSpPr>
          <p:nvPr/>
        </p:nvSpPr>
        <p:spPr bwMode="auto">
          <a:xfrm>
            <a:off x="3288432" y="6087028"/>
            <a:ext cx="685800" cy="4502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2775" name="Text Box 38"/>
          <p:cNvSpPr txBox="1">
            <a:spLocks noChangeArrowheads="1"/>
          </p:cNvSpPr>
          <p:nvPr/>
        </p:nvSpPr>
        <p:spPr bwMode="auto">
          <a:xfrm>
            <a:off x="3212976" y="5723964"/>
            <a:ext cx="114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sz="1800" dirty="0">
                <a:solidFill>
                  <a:srgbClr val="000000"/>
                </a:solidFill>
              </a:rPr>
              <a:t>length</a:t>
            </a:r>
          </a:p>
        </p:txBody>
      </p:sp>
      <p:sp>
        <p:nvSpPr>
          <p:cNvPr id="32776" name="Rectangle 11"/>
          <p:cNvSpPr>
            <a:spLocks noChangeArrowheads="1"/>
          </p:cNvSpPr>
          <p:nvPr/>
        </p:nvSpPr>
        <p:spPr bwMode="auto">
          <a:xfrm>
            <a:off x="1763688" y="5673725"/>
            <a:ext cx="6858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7" name="Line 12"/>
          <p:cNvSpPr>
            <a:spLocks noChangeShapeType="1"/>
          </p:cNvSpPr>
          <p:nvPr/>
        </p:nvSpPr>
        <p:spPr bwMode="auto">
          <a:xfrm>
            <a:off x="2220888" y="5946775"/>
            <a:ext cx="73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78" name="Text Box 19"/>
          <p:cNvSpPr txBox="1">
            <a:spLocks noChangeArrowheads="1"/>
          </p:cNvSpPr>
          <p:nvPr/>
        </p:nvSpPr>
        <p:spPr bwMode="auto">
          <a:xfrm>
            <a:off x="1670025" y="5026818"/>
            <a:ext cx="1646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 b="1" dirty="0" err="1">
                <a:solidFill>
                  <a:srgbClr val="000000"/>
                </a:solidFill>
              </a:rPr>
              <a:t>minmax</a:t>
            </a:r>
            <a:endParaRPr lang="en-US" altLang="es-AR" b="1" dirty="0">
              <a:solidFill>
                <a:srgbClr val="000000"/>
              </a:solidFill>
            </a:endParaRPr>
          </a:p>
        </p:txBody>
      </p:sp>
      <p:sp>
        <p:nvSpPr>
          <p:cNvPr id="32782" name="Rectangle 36"/>
          <p:cNvSpPr>
            <a:spLocks noChangeArrowheads="1"/>
          </p:cNvSpPr>
          <p:nvPr/>
        </p:nvSpPr>
        <p:spPr bwMode="auto">
          <a:xfrm>
            <a:off x="4560887" y="3978275"/>
            <a:ext cx="3255095" cy="1233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83" name="Rectangle 37"/>
          <p:cNvSpPr>
            <a:spLocks noChangeArrowheads="1"/>
          </p:cNvSpPr>
          <p:nvPr/>
        </p:nvSpPr>
        <p:spPr bwMode="auto">
          <a:xfrm>
            <a:off x="6901582" y="4667250"/>
            <a:ext cx="515874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 dirty="0" smtClean="0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n-US" altLang="es-AR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84" name="Text Box 38"/>
          <p:cNvSpPr txBox="1">
            <a:spLocks noChangeArrowheads="1"/>
          </p:cNvSpPr>
          <p:nvPr/>
        </p:nvSpPr>
        <p:spPr bwMode="auto">
          <a:xfrm>
            <a:off x="5572844" y="466725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</a:rPr>
              <a:t>length</a:t>
            </a:r>
          </a:p>
        </p:txBody>
      </p:sp>
      <p:sp>
        <p:nvSpPr>
          <p:cNvPr id="32785" name="Line 12"/>
          <p:cNvSpPr>
            <a:spLocks noChangeShapeType="1"/>
          </p:cNvSpPr>
          <p:nvPr/>
        </p:nvSpPr>
        <p:spPr bwMode="auto">
          <a:xfrm>
            <a:off x="3693480" y="4464464"/>
            <a:ext cx="73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89" name="Rectangle 36"/>
          <p:cNvSpPr>
            <a:spLocks noChangeArrowheads="1"/>
          </p:cNvSpPr>
          <p:nvPr/>
        </p:nvSpPr>
        <p:spPr bwMode="auto">
          <a:xfrm>
            <a:off x="4560887" y="5303838"/>
            <a:ext cx="3255095" cy="1233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90" name="Rectangle 37"/>
          <p:cNvSpPr>
            <a:spLocks noChangeArrowheads="1"/>
          </p:cNvSpPr>
          <p:nvPr/>
        </p:nvSpPr>
        <p:spPr bwMode="auto">
          <a:xfrm>
            <a:off x="6901582" y="5992813"/>
            <a:ext cx="515874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 dirty="0" smtClean="0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n-US" altLang="es-AR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91" name="Text Box 38"/>
          <p:cNvSpPr txBox="1">
            <a:spLocks noChangeArrowheads="1"/>
          </p:cNvSpPr>
          <p:nvPr/>
        </p:nvSpPr>
        <p:spPr bwMode="auto">
          <a:xfrm>
            <a:off x="5572844" y="5992813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es-AR">
                <a:solidFill>
                  <a:srgbClr val="000000"/>
                </a:solidFill>
              </a:rPr>
              <a:t>length</a:t>
            </a:r>
          </a:p>
        </p:txBody>
      </p:sp>
      <p:sp>
        <p:nvSpPr>
          <p:cNvPr id="32792" name="Rectangle 24"/>
          <p:cNvSpPr>
            <a:spLocks noChangeArrowheads="1"/>
          </p:cNvSpPr>
          <p:nvPr/>
        </p:nvSpPr>
        <p:spPr bwMode="auto">
          <a:xfrm>
            <a:off x="3288432" y="4940300"/>
            <a:ext cx="685800" cy="81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93" name="Line 12"/>
          <p:cNvSpPr>
            <a:spLocks noChangeShapeType="1"/>
          </p:cNvSpPr>
          <p:nvPr/>
        </p:nvSpPr>
        <p:spPr bwMode="auto">
          <a:xfrm>
            <a:off x="3661592" y="5338971"/>
            <a:ext cx="73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30" name="29 Rectángulo"/>
          <p:cNvSpPr/>
          <p:nvPr/>
        </p:nvSpPr>
        <p:spPr>
          <a:xfrm>
            <a:off x="1524000" y="3657600"/>
            <a:ext cx="6720408" cy="31083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1" name="30 Rectángulo"/>
          <p:cNvSpPr/>
          <p:nvPr/>
        </p:nvSpPr>
        <p:spPr>
          <a:xfrm>
            <a:off x="3043213" y="3840163"/>
            <a:ext cx="4889525" cy="28352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2797" name="Rectangle 24"/>
          <p:cNvSpPr>
            <a:spLocks noChangeArrowheads="1"/>
          </p:cNvSpPr>
          <p:nvPr/>
        </p:nvSpPr>
        <p:spPr bwMode="auto">
          <a:xfrm>
            <a:off x="3288432" y="4068417"/>
            <a:ext cx="685800" cy="81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479922" y="3013075"/>
            <a:ext cx="6354763" cy="461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altLang="es-AR" sz="2400" b="1" dirty="0">
                <a:solidFill>
                  <a:srgbClr val="32946A"/>
                </a:solidFill>
                <a:latin typeface="Courier New" pitchFamily="49" charset="0"/>
              </a:rPr>
              <a:t> </a:t>
            </a:r>
            <a:r>
              <a:rPr lang="es-ES" altLang="es-AR" sz="2400" b="1" dirty="0" err="1">
                <a:solidFill>
                  <a:srgbClr val="32946A"/>
                </a:solidFill>
                <a:latin typeface="Courier New" pitchFamily="49" charset="0"/>
              </a:rPr>
              <a:t>est</a:t>
            </a:r>
            <a:r>
              <a:rPr lang="es-ES" altLang="es-AR" sz="2400" b="1" dirty="0">
                <a:solidFill>
                  <a:srgbClr val="32946A"/>
                </a:solidFill>
                <a:latin typeface="Courier New" pitchFamily="49" charset="0"/>
              </a:rPr>
              <a:t>=new </a:t>
            </a:r>
            <a:r>
              <a:rPr lang="es-ES" altLang="es-AR" sz="2400" b="1" dirty="0" err="1">
                <a:solidFill>
                  <a:srgbClr val="32946A"/>
                </a:solidFill>
                <a:latin typeface="Courier New" pitchFamily="49" charset="0"/>
              </a:rPr>
              <a:t>TempMinMaxEst</a:t>
            </a:r>
            <a:r>
              <a:rPr lang="es-ES" altLang="es-AR" sz="2400" b="1" dirty="0">
                <a:solidFill>
                  <a:srgbClr val="32946A"/>
                </a:solidFill>
                <a:latin typeface="Courier New" pitchFamily="49" charset="0"/>
              </a:rPr>
              <a:t>(5);</a:t>
            </a: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5763884" y="4084154"/>
            <a:ext cx="567461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5230038" y="4084153"/>
            <a:ext cx="515874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6901582" y="4067934"/>
            <a:ext cx="515874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4704198" y="4084154"/>
            <a:ext cx="515874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6358732" y="4084152"/>
            <a:ext cx="515874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5775702" y="5389436"/>
            <a:ext cx="567461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5241856" y="5389435"/>
            <a:ext cx="515874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6893522" y="5393094"/>
            <a:ext cx="515874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4716016" y="5389436"/>
            <a:ext cx="515874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6370550" y="5389434"/>
            <a:ext cx="515874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s-AR" altLang="es-AR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" name="30 Rectángulo"/>
          <p:cNvSpPr/>
          <p:nvPr/>
        </p:nvSpPr>
        <p:spPr>
          <a:xfrm>
            <a:off x="3195613" y="3938776"/>
            <a:ext cx="1022375" cy="2682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9249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52983" y="981765"/>
            <a:ext cx="8015808" cy="5908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class </a:t>
            </a:r>
            <a:r>
              <a:rPr lang="en-US" altLang="es-AR" sz="2000" b="1" dirty="0" err="1">
                <a:latin typeface="Courier New" pitchFamily="49" charset="0"/>
              </a:rPr>
              <a:t>TestTempMinMaxEst</a:t>
            </a:r>
            <a:r>
              <a:rPr lang="en-US" altLang="es-AR" sz="2000" b="1" dirty="0">
                <a:latin typeface="Courier New" pitchFamily="49" charset="0"/>
              </a:rPr>
              <a:t> 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000" b="1" dirty="0" err="1">
                <a:solidFill>
                  <a:srgbClr val="009973"/>
                </a:solidFill>
                <a:latin typeface="Courier New" pitchFamily="49" charset="0"/>
              </a:rPr>
              <a:t>static</a:t>
            </a:r>
            <a:r>
              <a:rPr lang="pt-BR" altLang="es-AR" sz="2000" b="1" dirty="0">
                <a:solidFill>
                  <a:srgbClr val="009973"/>
                </a:solidFill>
                <a:latin typeface="Courier New" pitchFamily="49" charset="0"/>
              </a:rPr>
              <a:t> </a:t>
            </a:r>
            <a:r>
              <a:rPr lang="pt-BR" altLang="es-AR" sz="2000" b="1" dirty="0" err="1">
                <a:solidFill>
                  <a:srgbClr val="009973"/>
                </a:solidFill>
                <a:latin typeface="Courier New" pitchFamily="49" charset="0"/>
              </a:rPr>
              <a:t>TempMinMaxEst</a:t>
            </a:r>
            <a:r>
              <a:rPr lang="pt-BR" altLang="es-AR" sz="2000" b="1" dirty="0">
                <a:latin typeface="Courier New" pitchFamily="49" charset="0"/>
              </a:rPr>
              <a:t> est;</a:t>
            </a:r>
            <a:r>
              <a:rPr lang="en-US" altLang="es-AR" sz="2000" b="1" dirty="0">
                <a:latin typeface="Courier New" pitchFamily="49" charset="0"/>
              </a:rPr>
              <a:t>	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public static void main(String[] </a:t>
            </a:r>
            <a:r>
              <a:rPr lang="en-US" altLang="es-AR" sz="2000" b="1" dirty="0" err="1">
                <a:latin typeface="Courier New" pitchFamily="49" charset="0"/>
              </a:rPr>
              <a:t>args</a:t>
            </a:r>
            <a:r>
              <a:rPr lang="en-US" altLang="es-AR" sz="2000" b="1" dirty="0">
                <a:latin typeface="Courier New" pitchFamily="49" charset="0"/>
              </a:rPr>
              <a:t>) </a:t>
            </a:r>
            <a:r>
              <a:rPr lang="pt-BR" altLang="es-AR" sz="2000" b="1" dirty="0">
                <a:latin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000" b="1" dirty="0">
                <a:latin typeface="Courier New" pitchFamily="49" charset="0"/>
              </a:rPr>
              <a:t> </a:t>
            </a:r>
            <a:r>
              <a:rPr lang="pt-BR" altLang="es-AR" sz="2000" b="1" dirty="0" err="1">
                <a:latin typeface="Courier New" pitchFamily="49" charset="0"/>
              </a:rPr>
              <a:t>int</a:t>
            </a:r>
            <a:r>
              <a:rPr lang="pt-BR" altLang="es-AR" sz="2000" b="1" dirty="0">
                <a:latin typeface="Courier New" pitchFamily="49" charset="0"/>
              </a:rPr>
              <a:t> </a:t>
            </a:r>
            <a:r>
              <a:rPr lang="pt-BR" altLang="es-AR" sz="2000" b="1" dirty="0" err="1">
                <a:latin typeface="Courier New" pitchFamily="49" charset="0"/>
              </a:rPr>
              <a:t>cantD</a:t>
            </a:r>
            <a:r>
              <a:rPr lang="pt-BR" altLang="es-AR" sz="2000" b="1" dirty="0">
                <a:latin typeface="Courier New" pitchFamily="49" charset="0"/>
              </a:rPr>
              <a:t> =0;	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000" b="1" dirty="0">
                <a:latin typeface="Courier New" pitchFamily="49" charset="0"/>
              </a:rPr>
              <a:t> </a:t>
            </a:r>
            <a:r>
              <a:rPr lang="pt-BR" altLang="es-AR" sz="2000" b="1" dirty="0" err="1">
                <a:latin typeface="Courier New" pitchFamily="49" charset="0"/>
              </a:rPr>
              <a:t>cantD</a:t>
            </a:r>
            <a:r>
              <a:rPr lang="pt-BR" altLang="es-AR" sz="2000" b="1" dirty="0">
                <a:latin typeface="Courier New" pitchFamily="49" charset="0"/>
              </a:rPr>
              <a:t> = </a:t>
            </a:r>
            <a:r>
              <a:rPr lang="pt-BR" altLang="es-AR" sz="2000" b="1" dirty="0" err="1">
                <a:solidFill>
                  <a:srgbClr val="FF0000"/>
                </a:solidFill>
                <a:latin typeface="Courier New" pitchFamily="49" charset="0"/>
              </a:rPr>
              <a:t>leerCantDias</a:t>
            </a:r>
            <a:r>
              <a:rPr lang="pt-BR" altLang="es-AR" sz="2000" b="1" dirty="0">
                <a:solidFill>
                  <a:srgbClr val="FF0000"/>
                </a:solidFill>
                <a:latin typeface="Courier New" pitchFamily="49" charset="0"/>
              </a:rPr>
              <a:t> () </a:t>
            </a:r>
            <a:r>
              <a:rPr lang="pt-BR" altLang="es-AR" sz="2000" b="1" dirty="0">
                <a:latin typeface="Courier New" pitchFamily="49" charset="0"/>
              </a:rPr>
              <a:t>;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pt-BR" altLang="es-AR" sz="20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000" b="1" dirty="0">
                <a:solidFill>
                  <a:srgbClr val="32946A"/>
                </a:solidFill>
                <a:latin typeface="Courier New" pitchFamily="49" charset="0"/>
              </a:rPr>
              <a:t> </a:t>
            </a:r>
            <a:r>
              <a:rPr lang="es-ES" altLang="es-AR" sz="2000" b="1" dirty="0" err="1">
                <a:solidFill>
                  <a:srgbClr val="32946A"/>
                </a:solidFill>
                <a:latin typeface="Courier New" pitchFamily="49" charset="0"/>
              </a:rPr>
              <a:t>est</a:t>
            </a:r>
            <a:r>
              <a:rPr lang="es-ES" altLang="es-AR" sz="2000" b="1" dirty="0">
                <a:solidFill>
                  <a:srgbClr val="32946A"/>
                </a:solidFill>
                <a:latin typeface="Courier New" pitchFamily="49" charset="0"/>
              </a:rPr>
              <a:t>=new </a:t>
            </a:r>
            <a:r>
              <a:rPr lang="es-ES" altLang="es-AR" sz="2000" b="1" dirty="0" err="1">
                <a:solidFill>
                  <a:srgbClr val="32946A"/>
                </a:solidFill>
                <a:latin typeface="Courier New" pitchFamily="49" charset="0"/>
              </a:rPr>
              <a:t>TempMinMaxEst</a:t>
            </a:r>
            <a:r>
              <a:rPr lang="es-ES" altLang="es-AR" sz="2000" b="1" dirty="0">
                <a:solidFill>
                  <a:srgbClr val="32946A"/>
                </a:solidFill>
                <a:latin typeface="Courier New" pitchFamily="49" charset="0"/>
              </a:rPr>
              <a:t>(</a:t>
            </a:r>
            <a:r>
              <a:rPr lang="es-ES" altLang="es-AR" sz="2000" b="1" dirty="0" err="1">
                <a:solidFill>
                  <a:srgbClr val="32946A"/>
                </a:solidFill>
                <a:latin typeface="Courier New" pitchFamily="49" charset="0"/>
              </a:rPr>
              <a:t>cant</a:t>
            </a:r>
            <a:r>
              <a:rPr lang="es-ES" altLang="es-AR" sz="2000" b="1" dirty="0">
                <a:solidFill>
                  <a:srgbClr val="32946A"/>
                </a:solidFill>
                <a:latin typeface="Courier New" pitchFamily="49" charset="0"/>
              </a:rPr>
              <a:t>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pt-BR" altLang="es-AR" sz="20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000" b="1" dirty="0">
                <a:latin typeface="Courier New" pitchFamily="49" charset="0"/>
              </a:rPr>
              <a:t> </a:t>
            </a:r>
            <a:r>
              <a:rPr lang="pt-BR" altLang="es-AR" sz="2000" b="1" dirty="0" err="1">
                <a:solidFill>
                  <a:srgbClr val="FF0000"/>
                </a:solidFill>
                <a:latin typeface="Courier New" pitchFamily="49" charset="0"/>
              </a:rPr>
              <a:t>leerTempEst</a:t>
            </a:r>
            <a:r>
              <a:rPr lang="pt-BR" altLang="es-AR" sz="2000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pt-BR" altLang="es-AR" sz="2000" b="1" dirty="0" err="1">
                <a:solidFill>
                  <a:srgbClr val="FF0000"/>
                </a:solidFill>
                <a:latin typeface="Courier New" pitchFamily="49" charset="0"/>
              </a:rPr>
              <a:t>cantD</a:t>
            </a:r>
            <a:r>
              <a:rPr lang="pt-BR" altLang="es-AR" sz="2000" b="1" dirty="0">
                <a:solidFill>
                  <a:srgbClr val="FF0000"/>
                </a:solidFill>
                <a:latin typeface="Courier New" pitchFamily="49" charset="0"/>
              </a:rPr>
              <a:t>)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pt-BR" altLang="es-AR" sz="2000" b="1" dirty="0">
                <a:latin typeface="Courier New" pitchFamily="49" charset="0"/>
              </a:rPr>
              <a:t> </a:t>
            </a:r>
            <a:r>
              <a:rPr lang="en-US" altLang="es-AR" sz="2000" b="1" dirty="0" err="1">
                <a:latin typeface="Courier New" pitchFamily="49" charset="0"/>
              </a:rPr>
              <a:t>System.out.println</a:t>
            </a:r>
            <a:r>
              <a:rPr lang="en-US" altLang="es-AR" sz="2000" b="1" dirty="0">
                <a:latin typeface="Courier New" pitchFamily="49" charset="0"/>
              </a:rPr>
              <a:t>("</a:t>
            </a:r>
            <a:r>
              <a:rPr lang="en-US" altLang="es-AR" sz="2000" b="1" dirty="0" err="1">
                <a:latin typeface="Courier New" pitchFamily="49" charset="0"/>
              </a:rPr>
              <a:t>Muestra</a:t>
            </a:r>
            <a:r>
              <a:rPr lang="en-US" altLang="es-AR" sz="2000" b="1" dirty="0">
                <a:latin typeface="Courier New" pitchFamily="49" charset="0"/>
              </a:rPr>
              <a:t> la </a:t>
            </a:r>
            <a:r>
              <a:rPr lang="en-US" altLang="es-AR" sz="2000" b="1" dirty="0" err="1">
                <a:latin typeface="Courier New" pitchFamily="49" charset="0"/>
              </a:rPr>
              <a:t>estación</a:t>
            </a:r>
            <a:r>
              <a:rPr lang="en-US" altLang="es-AR" sz="2000" b="1" dirty="0">
                <a:latin typeface="Courier New" pitchFamily="49" charset="0"/>
              </a:rPr>
              <a:t>  ");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</a:rPr>
              <a:t>mostrarTempEst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</a:rPr>
              <a:t>cantD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</a:rPr>
              <a:t>) </a:t>
            </a:r>
            <a:r>
              <a:rPr lang="en-US" altLang="es-AR" sz="2000" b="1" dirty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</a:t>
            </a:r>
            <a:r>
              <a:rPr lang="en-US" altLang="es-AR" sz="2000" b="1" dirty="0" err="1">
                <a:latin typeface="Courier New" pitchFamily="49" charset="0"/>
              </a:rPr>
              <a:t>System.out.println</a:t>
            </a:r>
            <a:r>
              <a:rPr lang="en-US" altLang="es-AR" sz="2000" b="1" dirty="0">
                <a:latin typeface="Courier New" pitchFamily="49" charset="0"/>
              </a:rPr>
              <a:t>("La </a:t>
            </a:r>
            <a:r>
              <a:rPr lang="en-US" altLang="es-AR" sz="2000" b="1" dirty="0" err="1">
                <a:latin typeface="Courier New" pitchFamily="49" charset="0"/>
              </a:rPr>
              <a:t>cantidad</a:t>
            </a:r>
            <a:r>
              <a:rPr lang="en-US" altLang="es-AR" sz="2000" b="1" dirty="0">
                <a:latin typeface="Courier New" pitchFamily="49" charset="0"/>
              </a:rPr>
              <a:t> de </a:t>
            </a:r>
            <a:r>
              <a:rPr lang="en-US" altLang="es-AR" sz="2000" b="1" dirty="0" err="1">
                <a:latin typeface="Courier New" pitchFamily="49" charset="0"/>
              </a:rPr>
              <a:t>heladas</a:t>
            </a:r>
            <a:r>
              <a:rPr lang="en-US" altLang="es-AR" sz="2000" b="1" dirty="0">
                <a:latin typeface="Courier New" pitchFamily="49" charset="0"/>
              </a:rPr>
              <a:t> </a:t>
            </a:r>
            <a:r>
              <a:rPr lang="en-US" altLang="es-AR" sz="2000" b="1" dirty="0" err="1">
                <a:latin typeface="Courier New" pitchFamily="49" charset="0"/>
              </a:rPr>
              <a:t>es</a:t>
            </a:r>
            <a:r>
              <a:rPr lang="en-US" altLang="es-AR" sz="2000" b="1" dirty="0">
                <a:latin typeface="Courier New" pitchFamily="49" charset="0"/>
              </a:rPr>
              <a:t> " +             				   </a:t>
            </a:r>
            <a:r>
              <a:rPr lang="en-US" altLang="es-AR" sz="2000" b="1" dirty="0" err="1">
                <a:solidFill>
                  <a:srgbClr val="009973"/>
                </a:solidFill>
                <a:latin typeface="Courier New" pitchFamily="49" charset="0"/>
              </a:rPr>
              <a:t>est.cantHeladas</a:t>
            </a:r>
            <a:r>
              <a:rPr lang="en-US" altLang="es-AR" sz="2000" b="1" dirty="0">
                <a:solidFill>
                  <a:srgbClr val="009973"/>
                </a:solidFill>
                <a:latin typeface="Courier New" pitchFamily="49" charset="0"/>
              </a:rPr>
              <a:t>() </a:t>
            </a:r>
            <a:r>
              <a:rPr lang="en-US" altLang="es-AR" sz="2000" b="1" dirty="0">
                <a:latin typeface="Courier New" pitchFamily="49" charset="0"/>
              </a:rPr>
              <a:t>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…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latin typeface="Courier New" pitchFamily="49" charset="0"/>
              </a:rPr>
              <a:t>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43824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320675" y="1006475"/>
            <a:ext cx="8548688" cy="341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public static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</a:rPr>
              <a:t>leerCantDias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</a:rPr>
              <a:t>() </a:t>
            </a:r>
            <a:r>
              <a:rPr lang="en-US" altLang="es-AR" sz="2000" b="1" dirty="0">
                <a:latin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 err="1">
                <a:latin typeface="Courier New" pitchFamily="49" charset="0"/>
              </a:rPr>
              <a:t>int</a:t>
            </a:r>
            <a:r>
              <a:rPr lang="en-US" altLang="es-AR" sz="2000" b="1" dirty="0">
                <a:latin typeface="Courier New" pitchFamily="49" charset="0"/>
              </a:rPr>
              <a:t> cant;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do{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 </a:t>
            </a:r>
            <a:r>
              <a:rPr lang="es-ES" altLang="es-AR" sz="2000" b="1" dirty="0" err="1">
                <a:latin typeface="Courier New" pitchFamily="49" charset="0"/>
              </a:rPr>
              <a:t>System.out.println</a:t>
            </a:r>
            <a:r>
              <a:rPr lang="es-ES" altLang="es-AR" sz="2000" b="1" dirty="0">
                <a:latin typeface="Courier New" pitchFamily="49" charset="0"/>
              </a:rPr>
              <a:t>("Ingrese la cantidad de días ");</a:t>
            </a:r>
            <a:endParaRPr lang="en-US" altLang="es-AR" sz="20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 cant=</a:t>
            </a:r>
            <a:r>
              <a:rPr lang="en-US" altLang="es-AR" sz="2000" b="1" dirty="0" err="1">
                <a:latin typeface="Courier New" pitchFamily="49" charset="0"/>
              </a:rPr>
              <a:t>ES.leerEntero</a:t>
            </a:r>
            <a:r>
              <a:rPr lang="en-US" altLang="es-AR" sz="2000" b="1" dirty="0">
                <a:latin typeface="Courier New" pitchFamily="49" charset="0"/>
              </a:rPr>
              <a:t>();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while (cant &lt;= 0);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err="1">
                <a:latin typeface="Courier New" pitchFamily="49" charset="0"/>
              </a:rPr>
              <a:t>return</a:t>
            </a:r>
            <a:r>
              <a:rPr lang="es-ES" altLang="es-AR" sz="2000" b="1" dirty="0">
                <a:latin typeface="Courier New" pitchFamily="49" charset="0"/>
              </a:rPr>
              <a:t> </a:t>
            </a:r>
            <a:r>
              <a:rPr lang="es-ES" altLang="es-AR" sz="2000" b="1" dirty="0" err="1">
                <a:latin typeface="Courier New" pitchFamily="49" charset="0"/>
              </a:rPr>
              <a:t>cant</a:t>
            </a:r>
            <a:r>
              <a:rPr lang="es-ES" altLang="es-AR" sz="2000" b="1" dirty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latin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latin typeface="Courier New" pitchFamily="49" charset="0"/>
              </a:rPr>
              <a:t>	 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latin typeface="Courier New" pitchFamily="49" charset="0"/>
              </a:rPr>
              <a:t>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26223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320675" y="1006475"/>
            <a:ext cx="8499797" cy="4954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public static void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</a:rPr>
              <a:t>leerTempMinEst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</a:rPr>
              <a:t> cant) </a:t>
            </a:r>
            <a:r>
              <a:rPr lang="en-US" altLang="es-AR" sz="2000" b="1" dirty="0">
                <a:latin typeface="Courier New" pitchFamily="49" charset="0"/>
              </a:rPr>
              <a:t>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latin typeface="Courier New" pitchFamily="49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float </a:t>
            </a:r>
            <a:r>
              <a:rPr lang="en-US" altLang="es-AR" sz="2000" b="1" dirty="0" err="1">
                <a:latin typeface="Courier New" pitchFamily="49" charset="0"/>
              </a:rPr>
              <a:t>max,min</a:t>
            </a:r>
            <a:r>
              <a:rPr lang="en-US" altLang="es-AR" sz="2000" b="1" dirty="0">
                <a:latin typeface="Courier New" pitchFamily="49" charset="0"/>
              </a:rPr>
              <a:t>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for (</a:t>
            </a:r>
            <a:r>
              <a:rPr lang="en-US" altLang="es-AR" sz="2000" b="1" dirty="0" err="1">
                <a:latin typeface="Courier New" pitchFamily="49" charset="0"/>
              </a:rPr>
              <a:t>int</a:t>
            </a:r>
            <a:r>
              <a:rPr lang="en-US" altLang="es-AR" sz="2000" b="1" dirty="0">
                <a:latin typeface="Courier New" pitchFamily="49" charset="0"/>
              </a:rPr>
              <a:t> </a:t>
            </a:r>
            <a:r>
              <a:rPr lang="en-US" altLang="es-AR" sz="2000" b="1" dirty="0" err="1">
                <a:latin typeface="Courier New" pitchFamily="49" charset="0"/>
              </a:rPr>
              <a:t>i</a:t>
            </a:r>
            <a:r>
              <a:rPr lang="en-US" altLang="es-AR" sz="2000" b="1" dirty="0">
                <a:latin typeface="Courier New" pitchFamily="49" charset="0"/>
              </a:rPr>
              <a:t>=0;i&lt; </a:t>
            </a:r>
            <a:r>
              <a:rPr lang="en-US" altLang="es-AR" sz="2000" b="1" dirty="0" err="1">
                <a:latin typeface="Courier New" pitchFamily="49" charset="0"/>
              </a:rPr>
              <a:t>cant;i</a:t>
            </a:r>
            <a:r>
              <a:rPr lang="en-US" altLang="es-AR" sz="2000" b="1" dirty="0">
                <a:latin typeface="Courier New" pitchFamily="49" charset="0"/>
              </a:rPr>
              <a:t>++){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 </a:t>
            </a:r>
            <a:r>
              <a:rPr lang="es-ES" altLang="es-AR" sz="2000" b="1" dirty="0" err="1">
                <a:latin typeface="Courier New" pitchFamily="49" charset="0"/>
              </a:rPr>
              <a:t>System.out.println</a:t>
            </a:r>
            <a:r>
              <a:rPr lang="es-ES" altLang="es-AR" sz="2000" b="1" dirty="0">
                <a:latin typeface="Courier New" pitchFamily="49" charset="0"/>
              </a:rPr>
              <a:t>("Ingrese ….  "+i);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AR" altLang="es-AR" sz="2000" b="1" dirty="0">
                <a:latin typeface="Courier New" pitchFamily="49" charset="0"/>
              </a:rPr>
              <a:t>  do {</a:t>
            </a:r>
            <a:endParaRPr lang="en-US" altLang="es-AR" sz="20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   max = </a:t>
            </a:r>
            <a:r>
              <a:rPr lang="en-US" altLang="es-AR" sz="2000" b="1" dirty="0" err="1">
                <a:latin typeface="Courier New" pitchFamily="49" charset="0"/>
              </a:rPr>
              <a:t>ES.leerFloat</a:t>
            </a:r>
            <a:r>
              <a:rPr lang="en-US" altLang="es-AR" sz="2000" b="1" dirty="0">
                <a:latin typeface="Courier New" pitchFamily="49" charset="0"/>
              </a:rPr>
              <a:t>();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   min = </a:t>
            </a:r>
            <a:r>
              <a:rPr lang="en-US" altLang="es-AR" sz="2000" b="1" dirty="0" err="1">
                <a:latin typeface="Courier New" pitchFamily="49" charset="0"/>
              </a:rPr>
              <a:t>ES.leerFloat</a:t>
            </a:r>
            <a:r>
              <a:rPr lang="en-US" altLang="es-AR" sz="2000" b="1" dirty="0">
                <a:latin typeface="Courier New" pitchFamily="49" charset="0"/>
              </a:rPr>
              <a:t>();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   if (max &lt; min) …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 while (max &lt; min);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 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dirty="0">
                <a:latin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B050"/>
                </a:solidFill>
                <a:latin typeface="Courier New" pitchFamily="49" charset="0"/>
              </a:rPr>
              <a:t>est.establecerTempMin</a:t>
            </a: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</a:rPr>
              <a:t> (</a:t>
            </a:r>
            <a:r>
              <a:rPr lang="en-US" altLang="es-AR" sz="2000" b="1" dirty="0" err="1">
                <a:solidFill>
                  <a:srgbClr val="00B050"/>
                </a:solidFill>
                <a:latin typeface="Courier New" pitchFamily="49" charset="0"/>
              </a:rPr>
              <a:t>i,min</a:t>
            </a: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</a:rPr>
              <a:t>) </a:t>
            </a:r>
            <a:r>
              <a:rPr lang="en-US" altLang="es-AR" sz="2000" b="1" dirty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</a:rPr>
              <a:t>  </a:t>
            </a:r>
            <a:r>
              <a:rPr lang="en-US" altLang="es-AR" sz="2000" b="1" dirty="0" err="1">
                <a:solidFill>
                  <a:srgbClr val="00B050"/>
                </a:solidFill>
                <a:latin typeface="Courier New" pitchFamily="49" charset="0"/>
              </a:rPr>
              <a:t>est.establecerTempNax</a:t>
            </a: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</a:rPr>
              <a:t> (</a:t>
            </a:r>
            <a:r>
              <a:rPr lang="en-US" altLang="es-AR" sz="2000" b="1" dirty="0" err="1">
                <a:solidFill>
                  <a:srgbClr val="00B050"/>
                </a:solidFill>
                <a:latin typeface="Courier New" pitchFamily="49" charset="0"/>
              </a:rPr>
              <a:t>i,max</a:t>
            </a: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</a:rPr>
              <a:t>) </a:t>
            </a:r>
            <a:r>
              <a:rPr lang="en-US" altLang="es-AR" sz="2000" b="1" dirty="0">
                <a:latin typeface="Courier New" pitchFamily="49" charset="0"/>
              </a:rPr>
              <a:t>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latin typeface="Courier New" pitchFamily="49" charset="0"/>
              </a:rPr>
              <a:t>}	 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latin typeface="Courier New" pitchFamily="49" charset="0"/>
              </a:rPr>
              <a:t>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31652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320675" y="1006475"/>
            <a:ext cx="8548688" cy="2800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public static void </a:t>
            </a:r>
            <a:r>
              <a:rPr lang="en-US" altLang="es-AR" sz="2000" b="1" dirty="0" err="1">
                <a:solidFill>
                  <a:srgbClr val="FF0000"/>
                </a:solidFill>
                <a:latin typeface="Courier New" pitchFamily="49" charset="0"/>
              </a:rPr>
              <a:t>mostrarTempMinEst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altLang="es-AR" sz="2000" b="1" dirty="0">
                <a:latin typeface="Courier New" pitchFamily="49" charset="0"/>
              </a:rPr>
              <a:t>(</a:t>
            </a:r>
            <a:r>
              <a:rPr lang="en-US" altLang="es-AR" sz="2000" b="1" dirty="0" err="1">
                <a:latin typeface="Courier New" pitchFamily="49" charset="0"/>
              </a:rPr>
              <a:t>int</a:t>
            </a:r>
            <a:r>
              <a:rPr lang="en-US" altLang="es-AR" sz="2000" b="1" dirty="0">
                <a:latin typeface="Courier New" pitchFamily="49" charset="0"/>
              </a:rPr>
              <a:t> cant){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for (</a:t>
            </a:r>
            <a:r>
              <a:rPr lang="en-US" altLang="es-AR" sz="2000" b="1" dirty="0" err="1">
                <a:latin typeface="Courier New" pitchFamily="49" charset="0"/>
              </a:rPr>
              <a:t>int</a:t>
            </a:r>
            <a:r>
              <a:rPr lang="en-US" altLang="es-AR" sz="2000" b="1" dirty="0">
                <a:latin typeface="Courier New" pitchFamily="49" charset="0"/>
              </a:rPr>
              <a:t> </a:t>
            </a:r>
            <a:r>
              <a:rPr lang="en-US" altLang="es-AR" sz="2000" b="1" dirty="0" err="1">
                <a:latin typeface="Courier New" pitchFamily="49" charset="0"/>
              </a:rPr>
              <a:t>i</a:t>
            </a:r>
            <a:r>
              <a:rPr lang="en-US" altLang="es-AR" sz="2000" b="1" dirty="0">
                <a:latin typeface="Courier New" pitchFamily="49" charset="0"/>
              </a:rPr>
              <a:t>=0;i&lt; cant; </a:t>
            </a:r>
            <a:r>
              <a:rPr lang="en-US" altLang="es-AR" sz="2000" b="1" dirty="0" err="1">
                <a:latin typeface="Courier New" pitchFamily="49" charset="0"/>
              </a:rPr>
              <a:t>i</a:t>
            </a:r>
            <a:r>
              <a:rPr lang="en-US" altLang="es-AR" sz="2000" b="1" dirty="0">
                <a:latin typeface="Courier New" pitchFamily="49" charset="0"/>
              </a:rPr>
              <a:t>++){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 </a:t>
            </a:r>
            <a:r>
              <a:rPr lang="en-US" altLang="es-AR" sz="2000" b="1" dirty="0" err="1">
                <a:latin typeface="Courier New" pitchFamily="49" charset="0"/>
              </a:rPr>
              <a:t>System.out.println</a:t>
            </a:r>
            <a:r>
              <a:rPr lang="en-US" altLang="es-AR" sz="2000" b="1" dirty="0">
                <a:latin typeface="Courier New" pitchFamily="49" charset="0"/>
              </a:rPr>
              <a:t>(" min "+</a:t>
            </a:r>
            <a:r>
              <a:rPr lang="en-US" altLang="es-AR" sz="2000" b="1" dirty="0" err="1">
                <a:solidFill>
                  <a:srgbClr val="00B050"/>
                </a:solidFill>
                <a:latin typeface="Courier New" pitchFamily="49" charset="0"/>
              </a:rPr>
              <a:t>est.obtenerTempMin</a:t>
            </a: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B050"/>
                </a:solidFill>
                <a:latin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</a:rPr>
              <a:t>) </a:t>
            </a:r>
            <a:r>
              <a:rPr lang="en-US" altLang="es-AR" sz="2000" b="1" dirty="0">
                <a:latin typeface="Courier New" pitchFamily="49" charset="0"/>
              </a:rPr>
              <a:t>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  </a:t>
            </a:r>
            <a:r>
              <a:rPr lang="en-US" altLang="es-AR" sz="2000" b="1" dirty="0" err="1">
                <a:latin typeface="Courier New" pitchFamily="49" charset="0"/>
              </a:rPr>
              <a:t>System.out.println</a:t>
            </a:r>
            <a:r>
              <a:rPr lang="en-US" altLang="es-AR" sz="2000" b="1" dirty="0">
                <a:latin typeface="Courier New" pitchFamily="49" charset="0"/>
              </a:rPr>
              <a:t>(" max "+</a:t>
            </a:r>
            <a:r>
              <a:rPr lang="en-US" altLang="es-AR" sz="2000" b="1" dirty="0" err="1">
                <a:solidFill>
                  <a:srgbClr val="00B050"/>
                </a:solidFill>
                <a:latin typeface="Courier New" pitchFamily="49" charset="0"/>
              </a:rPr>
              <a:t>est.obtenerTempMax</a:t>
            </a: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</a:rPr>
              <a:t>(</a:t>
            </a:r>
            <a:r>
              <a:rPr lang="en-US" altLang="es-AR" sz="2000" b="1" dirty="0" err="1">
                <a:solidFill>
                  <a:srgbClr val="00B050"/>
                </a:solidFill>
                <a:latin typeface="Courier New" pitchFamily="49" charset="0"/>
              </a:rPr>
              <a:t>i</a:t>
            </a:r>
            <a:r>
              <a:rPr lang="en-US" altLang="es-AR" sz="2000" b="1" dirty="0">
                <a:solidFill>
                  <a:srgbClr val="00B050"/>
                </a:solidFill>
                <a:latin typeface="Courier New" pitchFamily="49" charset="0"/>
              </a:rPr>
              <a:t>) </a:t>
            </a:r>
            <a:r>
              <a:rPr lang="en-US" altLang="es-AR" sz="2000" b="1" dirty="0">
                <a:latin typeface="Courier New" pitchFamily="49" charset="0"/>
              </a:rPr>
              <a:t>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s-AR" sz="2000" b="1" dirty="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2000" b="1" dirty="0">
                <a:latin typeface="Courier New" pitchFamily="49" charset="0"/>
              </a:rPr>
              <a:t>}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latin typeface="Courier New" pitchFamily="49" charset="0"/>
              </a:rPr>
              <a:t>	 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s-AR" sz="1800" b="1" dirty="0">
                <a:latin typeface="Courier New" pitchFamily="49" charset="0"/>
              </a:rPr>
              <a:t>	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260350" y="4572000"/>
            <a:ext cx="82756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35000"/>
              </a:spcBef>
              <a:buFontTx/>
              <a:buNone/>
            </a:pPr>
            <a:r>
              <a:rPr lang="es-ES" altLang="es-AR" dirty="0"/>
              <a:t>La clase Cliente no conoce la </a:t>
            </a:r>
            <a:r>
              <a:rPr lang="es-ES" altLang="es-AR" b="1" dirty="0"/>
              <a:t>estructura de datos </a:t>
            </a:r>
            <a:r>
              <a:rPr lang="es-ES" altLang="es-AR" dirty="0"/>
              <a:t>porque está </a:t>
            </a:r>
            <a:r>
              <a:rPr lang="es-ES" altLang="es-AR" b="1" dirty="0"/>
              <a:t>encapsulada</a:t>
            </a:r>
            <a:r>
              <a:rPr lang="es-ES" altLang="es-AR" dirty="0"/>
              <a:t>, los cambios en la representación de los atributos no afectan a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TestTempMinMaxEst</a:t>
            </a:r>
            <a:endParaRPr lang="es-ES" altLang="es-AR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890667" y="1124744"/>
            <a:ext cx="7128792" cy="5004447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725488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s-AR" sz="2800" b="1" dirty="0" err="1" smtClean="0">
                <a:latin typeface="Calibri" pitchFamily="34" charset="0"/>
              </a:rPr>
              <a:t>Responsabilidades</a:t>
            </a:r>
            <a:r>
              <a:rPr lang="en-US" altLang="es-AR" sz="2800" b="1" dirty="0" smtClean="0">
                <a:latin typeface="Calibri" pitchFamily="34" charset="0"/>
              </a:rPr>
              <a:t> </a:t>
            </a:r>
          </a:p>
          <a:p>
            <a:pPr marL="0" algn="l" eaLnBrk="1" hangingPunct="1">
              <a:spcBef>
                <a:spcPct val="0"/>
              </a:spcBef>
              <a:buFontTx/>
              <a:buNone/>
              <a:defRPr/>
            </a:pPr>
            <a:endParaRPr lang="en-US" altLang="es-AR" sz="2800" b="1" dirty="0" smtClean="0">
              <a:latin typeface="Calibri" pitchFamily="34" charset="0"/>
            </a:endParaRPr>
          </a:p>
          <a:p>
            <a:pPr marL="0" algn="l" eaLnBrk="1" hangingPunct="1">
              <a:spcBef>
                <a:spcPct val="0"/>
              </a:spcBef>
              <a:defRPr/>
            </a:pPr>
            <a:r>
              <a:rPr lang="en-US" altLang="es-AR" sz="2800" dirty="0" err="1" smtClean="0">
                <a:latin typeface="Calibri" pitchFamily="34" charset="0"/>
              </a:rPr>
              <a:t>Requiere</a:t>
            </a:r>
            <a:r>
              <a:rPr lang="en-US" altLang="es-AR" sz="2800" dirty="0" smtClean="0">
                <a:latin typeface="Calibri" pitchFamily="34" charset="0"/>
              </a:rPr>
              <a:t> maxima &gt;= minima para </a:t>
            </a:r>
            <a:r>
              <a:rPr lang="en-US" altLang="es-AR" sz="2800" dirty="0" err="1" smtClean="0">
                <a:latin typeface="Calibri" pitchFamily="34" charset="0"/>
              </a:rPr>
              <a:t>cada</a:t>
            </a:r>
            <a:r>
              <a:rPr lang="en-US" altLang="es-AR" sz="2800" dirty="0" smtClean="0">
                <a:latin typeface="Calibri" pitchFamily="34" charset="0"/>
              </a:rPr>
              <a:t> </a:t>
            </a:r>
            <a:r>
              <a:rPr lang="en-US" altLang="es-AR" sz="2800" dirty="0" err="1" smtClean="0">
                <a:latin typeface="Calibri" pitchFamily="34" charset="0"/>
              </a:rPr>
              <a:t>día</a:t>
            </a:r>
            <a:r>
              <a:rPr lang="en-US" altLang="es-AR" sz="2800" dirty="0" smtClean="0">
                <a:latin typeface="Calibri" pitchFamily="34" charset="0"/>
              </a:rPr>
              <a:t> del </a:t>
            </a:r>
            <a:r>
              <a:rPr lang="en-US" altLang="es-AR" sz="2800" dirty="0" err="1" smtClean="0">
                <a:latin typeface="Calibri" pitchFamily="34" charset="0"/>
              </a:rPr>
              <a:t>período</a:t>
            </a:r>
            <a:r>
              <a:rPr lang="en-US" altLang="es-AR" sz="2800" dirty="0" smtClean="0">
                <a:latin typeface="Calibri" pitchFamily="34" charset="0"/>
              </a:rPr>
              <a:t>. </a:t>
            </a:r>
          </a:p>
          <a:p>
            <a:pPr marL="0" algn="l" eaLnBrk="1" hangingPunct="1">
              <a:spcBef>
                <a:spcPct val="35000"/>
              </a:spcBef>
              <a:defRPr/>
            </a:pPr>
            <a:r>
              <a:rPr lang="en-US" altLang="es-AR" sz="2800" dirty="0" smtClean="0">
                <a:latin typeface="Calibri" pitchFamily="34" charset="0"/>
              </a:rPr>
              <a:t> El primer </a:t>
            </a:r>
            <a:r>
              <a:rPr lang="en-US" altLang="es-AR" sz="2800" dirty="0" err="1" smtClean="0">
                <a:latin typeface="Calibri" pitchFamily="34" charset="0"/>
              </a:rPr>
              <a:t>día</a:t>
            </a:r>
            <a:r>
              <a:rPr lang="en-US" altLang="es-AR" sz="2800" dirty="0" smtClean="0">
                <a:latin typeface="Calibri" pitchFamily="34" charset="0"/>
              </a:rPr>
              <a:t> se </a:t>
            </a:r>
            <a:r>
              <a:rPr lang="en-US" altLang="es-AR" sz="2800" dirty="0" err="1" smtClean="0">
                <a:latin typeface="Calibri" pitchFamily="34" charset="0"/>
              </a:rPr>
              <a:t>denota</a:t>
            </a:r>
            <a:r>
              <a:rPr lang="en-US" altLang="es-AR" sz="2800" dirty="0" smtClean="0">
                <a:latin typeface="Calibri" pitchFamily="34" charset="0"/>
              </a:rPr>
              <a:t> con la </a:t>
            </a:r>
            <a:r>
              <a:rPr lang="en-US" altLang="es-AR" sz="2800" dirty="0" err="1" smtClean="0">
                <a:latin typeface="Calibri" pitchFamily="34" charset="0"/>
              </a:rPr>
              <a:t>posición</a:t>
            </a:r>
            <a:r>
              <a:rPr lang="en-US" altLang="es-AR" sz="2800" dirty="0" smtClean="0">
                <a:latin typeface="Calibri" pitchFamily="34" charset="0"/>
              </a:rPr>
              <a:t> 1.</a:t>
            </a:r>
          </a:p>
          <a:p>
            <a:pPr marL="0" algn="l" eaLnBrk="1" hangingPunct="1">
              <a:spcBef>
                <a:spcPct val="35000"/>
              </a:spcBef>
              <a:defRPr/>
            </a:pPr>
            <a:r>
              <a:rPr lang="en-US" altLang="es-AR" sz="2800" dirty="0" smtClean="0">
                <a:latin typeface="Calibri" pitchFamily="34" charset="0"/>
              </a:rPr>
              <a:t> La </a:t>
            </a:r>
            <a:r>
              <a:rPr lang="en-US" altLang="es-AR" sz="2800" dirty="0" err="1" smtClean="0">
                <a:latin typeface="Calibri" pitchFamily="34" charset="0"/>
              </a:rPr>
              <a:t>cantidad</a:t>
            </a:r>
            <a:r>
              <a:rPr lang="en-US" altLang="es-AR" sz="2800" dirty="0" smtClean="0">
                <a:latin typeface="Calibri" pitchFamily="34" charset="0"/>
              </a:rPr>
              <a:t> de </a:t>
            </a:r>
            <a:r>
              <a:rPr lang="en-US" altLang="es-AR" sz="2800" dirty="0" err="1" smtClean="0">
                <a:latin typeface="Calibri" pitchFamily="34" charset="0"/>
              </a:rPr>
              <a:t>días</a:t>
            </a:r>
            <a:r>
              <a:rPr lang="en-US" altLang="es-AR" sz="2800" dirty="0" smtClean="0">
                <a:latin typeface="Calibri" pitchFamily="34" charset="0"/>
              </a:rPr>
              <a:t> del </a:t>
            </a:r>
            <a:r>
              <a:rPr lang="en-US" altLang="es-AR" sz="2800" dirty="0" err="1" smtClean="0">
                <a:latin typeface="Calibri" pitchFamily="34" charset="0"/>
              </a:rPr>
              <a:t>período</a:t>
            </a:r>
            <a:r>
              <a:rPr lang="en-US" altLang="es-AR" sz="2800" dirty="0" smtClean="0">
                <a:latin typeface="Calibri" pitchFamily="34" charset="0"/>
              </a:rPr>
              <a:t> se define </a:t>
            </a:r>
            <a:r>
              <a:rPr lang="en-US" altLang="es-AR" sz="2800" dirty="0" err="1" smtClean="0">
                <a:latin typeface="Calibri" pitchFamily="34" charset="0"/>
              </a:rPr>
              <a:t>en</a:t>
            </a:r>
            <a:r>
              <a:rPr lang="en-US" altLang="es-AR" sz="2800" dirty="0" smtClean="0">
                <a:latin typeface="Calibri" pitchFamily="34" charset="0"/>
              </a:rPr>
              <a:t> el </a:t>
            </a:r>
            <a:r>
              <a:rPr lang="en-US" altLang="es-AR" sz="2800" dirty="0" err="1" smtClean="0">
                <a:latin typeface="Calibri" pitchFamily="34" charset="0"/>
              </a:rPr>
              <a:t>momento</a:t>
            </a:r>
            <a:r>
              <a:rPr lang="en-US" altLang="es-AR" sz="2800" dirty="0" smtClean="0">
                <a:latin typeface="Calibri" pitchFamily="34" charset="0"/>
              </a:rPr>
              <a:t> de la </a:t>
            </a:r>
            <a:r>
              <a:rPr lang="en-US" altLang="es-AR" sz="2800" dirty="0" err="1" smtClean="0">
                <a:latin typeface="Calibri" pitchFamily="34" charset="0"/>
              </a:rPr>
              <a:t>creación</a:t>
            </a:r>
            <a:r>
              <a:rPr lang="en-US" altLang="es-AR" sz="2800" dirty="0" smtClean="0">
                <a:latin typeface="Calibri" pitchFamily="34" charset="0"/>
              </a:rPr>
              <a:t>.</a:t>
            </a:r>
          </a:p>
          <a:p>
            <a:pPr marL="0" algn="l" eaLnBrk="1" hangingPunct="1">
              <a:spcBef>
                <a:spcPct val="35000"/>
              </a:spcBef>
              <a:defRPr/>
            </a:pPr>
            <a:r>
              <a:rPr lang="en-US" altLang="es-AR" sz="2800" dirty="0" smtClean="0">
                <a:latin typeface="Calibri" pitchFamily="34" charset="0"/>
              </a:rPr>
              <a:t> </a:t>
            </a:r>
            <a:r>
              <a:rPr lang="en-US" altLang="es-AR" sz="2800" dirty="0" err="1" smtClean="0">
                <a:latin typeface="Calibri" pitchFamily="34" charset="0"/>
              </a:rPr>
              <a:t>Todos</a:t>
            </a:r>
            <a:r>
              <a:rPr lang="en-US" altLang="es-AR" sz="2800" dirty="0" smtClean="0">
                <a:latin typeface="Calibri" pitchFamily="34" charset="0"/>
              </a:rPr>
              <a:t> los </a:t>
            </a:r>
            <a:r>
              <a:rPr lang="en-US" altLang="es-AR" sz="2800" dirty="0" err="1" smtClean="0">
                <a:latin typeface="Calibri" pitchFamily="34" charset="0"/>
              </a:rPr>
              <a:t>elementos</a:t>
            </a:r>
            <a:r>
              <a:rPr lang="en-US" altLang="es-AR" sz="2800" dirty="0" smtClean="0">
                <a:latin typeface="Calibri" pitchFamily="34" charset="0"/>
              </a:rPr>
              <a:t> </a:t>
            </a:r>
            <a:r>
              <a:rPr lang="en-US" altLang="es-AR" sz="2800" dirty="0" err="1" smtClean="0">
                <a:latin typeface="Calibri" pitchFamily="34" charset="0"/>
              </a:rPr>
              <a:t>ya</a:t>
            </a:r>
            <a:r>
              <a:rPr lang="en-US" altLang="es-AR" sz="2800" dirty="0" smtClean="0">
                <a:latin typeface="Calibri" pitchFamily="34" charset="0"/>
              </a:rPr>
              <a:t> </a:t>
            </a:r>
            <a:r>
              <a:rPr lang="en-US" altLang="es-AR" sz="2800" dirty="0" err="1" smtClean="0">
                <a:latin typeface="Calibri" pitchFamily="34" charset="0"/>
              </a:rPr>
              <a:t>están</a:t>
            </a:r>
            <a:r>
              <a:rPr lang="en-US" altLang="es-AR" sz="2800" dirty="0" smtClean="0">
                <a:latin typeface="Calibri" pitchFamily="34" charset="0"/>
              </a:rPr>
              <a:t> </a:t>
            </a:r>
            <a:r>
              <a:rPr lang="en-US" altLang="es-AR" sz="2800" dirty="0" err="1" smtClean="0">
                <a:latin typeface="Calibri" pitchFamily="34" charset="0"/>
              </a:rPr>
              <a:t>ingresados</a:t>
            </a:r>
            <a:r>
              <a:rPr lang="en-US" altLang="es-AR" sz="2800" dirty="0" smtClean="0">
                <a:latin typeface="Calibri" pitchFamily="34" charset="0"/>
              </a:rPr>
              <a:t> </a:t>
            </a:r>
            <a:r>
              <a:rPr lang="en-US" altLang="es-AR" sz="2800" dirty="0" err="1" smtClean="0">
                <a:latin typeface="Calibri" pitchFamily="34" charset="0"/>
              </a:rPr>
              <a:t>cuando</a:t>
            </a:r>
            <a:r>
              <a:rPr lang="en-US" altLang="es-AR" sz="2800" dirty="0" smtClean="0">
                <a:latin typeface="Calibri" pitchFamily="34" charset="0"/>
              </a:rPr>
              <a:t> se </a:t>
            </a:r>
            <a:r>
              <a:rPr lang="en-US" altLang="es-AR" sz="2800" dirty="0" err="1" smtClean="0">
                <a:latin typeface="Calibri" pitchFamily="34" charset="0"/>
              </a:rPr>
              <a:t>ejecutan</a:t>
            </a:r>
            <a:r>
              <a:rPr lang="en-US" altLang="es-AR" sz="2800" dirty="0" smtClean="0">
                <a:latin typeface="Calibri" pitchFamily="34" charset="0"/>
              </a:rPr>
              <a:t> </a:t>
            </a:r>
            <a:r>
              <a:rPr lang="en-US" altLang="es-AR" sz="2800" dirty="0" err="1" smtClean="0">
                <a:latin typeface="Calibri" pitchFamily="34" charset="0"/>
              </a:rPr>
              <a:t>las</a:t>
            </a:r>
            <a:r>
              <a:rPr lang="en-US" altLang="es-AR" sz="2800" dirty="0" smtClean="0">
                <a:latin typeface="Calibri" pitchFamily="34" charset="0"/>
              </a:rPr>
              <a:t> </a:t>
            </a:r>
            <a:r>
              <a:rPr lang="en-US" altLang="es-AR" sz="2800" dirty="0" err="1" smtClean="0">
                <a:latin typeface="Calibri" pitchFamily="34" charset="0"/>
              </a:rPr>
              <a:t>consultas</a:t>
            </a:r>
            <a:endParaRPr lang="en-US" altLang="es-AR" sz="2800" dirty="0" smtClean="0">
              <a:latin typeface="Calibri" pitchFamily="34" charset="0"/>
            </a:endParaRPr>
          </a:p>
          <a:p>
            <a:pPr algn="l" eaLnBrk="1" hangingPunct="1">
              <a:spcBef>
                <a:spcPct val="35000"/>
              </a:spcBef>
              <a:buFontTx/>
              <a:buNone/>
              <a:defRPr/>
            </a:pPr>
            <a:endParaRPr lang="en-US" altLang="es-AR" sz="2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80963"/>
            <a:ext cx="82073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AR" altLang="es-AR" b="1" kern="0" dirty="0" smtClean="0"/>
              <a:t>Caso de Estudio: Estación Meteorológica</a:t>
            </a:r>
            <a:endParaRPr lang="en-US" alt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56611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1876</TotalTime>
  <Words>5461</Words>
  <Application>Microsoft Office PowerPoint</Application>
  <PresentationFormat>On-screen Show (4:3)</PresentationFormat>
  <Paragraphs>2198</Paragraphs>
  <Slides>87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Adyacencia</vt:lpstr>
      <vt:lpstr>Introducción a la Programación Orientada a Objetos  Sonia Rueda   Encapsulamiento y Abstracción </vt:lpstr>
      <vt:lpstr>Encapsulamiento</vt:lpstr>
      <vt:lpstr>Encapsulamiento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Programación Orientada a Objetos</dc:title>
  <dc:creator>Sonia V. Rueda</dc:creator>
  <cp:lastModifiedBy>User</cp:lastModifiedBy>
  <cp:revision>183</cp:revision>
  <dcterms:created xsi:type="dcterms:W3CDTF">2015-08-15T12:30:20Z</dcterms:created>
  <dcterms:modified xsi:type="dcterms:W3CDTF">2019-10-01T20:14:55Z</dcterms:modified>
</cp:coreProperties>
</file>